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44"/>
  </p:notesMasterIdLst>
  <p:handoutMasterIdLst>
    <p:handoutMasterId r:id="rId45"/>
  </p:handoutMasterIdLst>
  <p:sldIdLst>
    <p:sldId id="258" r:id="rId5"/>
    <p:sldId id="284" r:id="rId6"/>
    <p:sldId id="293" r:id="rId7"/>
    <p:sldId id="294" r:id="rId8"/>
    <p:sldId id="286" r:id="rId9"/>
    <p:sldId id="262" r:id="rId10"/>
    <p:sldId id="295" r:id="rId11"/>
    <p:sldId id="296" r:id="rId12"/>
    <p:sldId id="297" r:id="rId13"/>
    <p:sldId id="328" r:id="rId14"/>
    <p:sldId id="302" r:id="rId15"/>
    <p:sldId id="304" r:id="rId16"/>
    <p:sldId id="298" r:id="rId17"/>
    <p:sldId id="306" r:id="rId18"/>
    <p:sldId id="303" r:id="rId19"/>
    <p:sldId id="305" r:id="rId20"/>
    <p:sldId id="311" r:id="rId21"/>
    <p:sldId id="312" r:id="rId22"/>
    <p:sldId id="313" r:id="rId23"/>
    <p:sldId id="308" r:id="rId24"/>
    <p:sldId id="324" r:id="rId25"/>
    <p:sldId id="307" r:id="rId26"/>
    <p:sldId id="310" r:id="rId27"/>
    <p:sldId id="327" r:id="rId28"/>
    <p:sldId id="325" r:id="rId29"/>
    <p:sldId id="322" r:id="rId30"/>
    <p:sldId id="320" r:id="rId31"/>
    <p:sldId id="321" r:id="rId32"/>
    <p:sldId id="330" r:id="rId33"/>
    <p:sldId id="319" r:id="rId34"/>
    <p:sldId id="317" r:id="rId35"/>
    <p:sldId id="318" r:id="rId36"/>
    <p:sldId id="266" r:id="rId37"/>
    <p:sldId id="314" r:id="rId38"/>
    <p:sldId id="315" r:id="rId39"/>
    <p:sldId id="270" r:id="rId40"/>
    <p:sldId id="273" r:id="rId41"/>
    <p:sldId id="271" r:id="rId42"/>
    <p:sldId id="3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2000" autoAdjust="0"/>
  </p:normalViewPr>
  <p:slideViewPr>
    <p:cSldViewPr snapToGrid="0">
      <p:cViewPr varScale="1">
        <p:scale>
          <a:sx n="67" d="100"/>
          <a:sy n="67" d="100"/>
        </p:scale>
        <p:origin x="1066" y="55"/>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7127D-E7A7-455E-93D3-1EAC1DAB5C8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54B875-7D75-439A-96AC-0B6B0E0F9027}">
      <dgm:prSet/>
      <dgm:spPr/>
      <dgm:t>
        <a:bodyPr/>
        <a:lstStyle/>
        <a:p>
          <a:pPr>
            <a:lnSpc>
              <a:spcPct val="100000"/>
            </a:lnSpc>
            <a:defRPr cap="all"/>
          </a:pPr>
          <a:r>
            <a:rPr lang="en-US" b="0" i="0" dirty="0"/>
            <a:t>Connection to Course</a:t>
          </a:r>
          <a:endParaRPr lang="en-US" dirty="0"/>
        </a:p>
      </dgm:t>
    </dgm:pt>
    <dgm:pt modelId="{E10A52C8-AA57-46D3-B7CE-50C51AD1F38B}" type="parTrans" cxnId="{2D027D54-0797-4CE1-8646-E3A6F4D7AE6C}">
      <dgm:prSet/>
      <dgm:spPr/>
      <dgm:t>
        <a:bodyPr/>
        <a:lstStyle/>
        <a:p>
          <a:endParaRPr lang="en-US"/>
        </a:p>
      </dgm:t>
    </dgm:pt>
    <dgm:pt modelId="{6BB7D5D8-B58C-4639-AB04-F3323C9E3D5A}" type="sibTrans" cxnId="{2D027D54-0797-4CE1-8646-E3A6F4D7AE6C}">
      <dgm:prSet/>
      <dgm:spPr/>
      <dgm:t>
        <a:bodyPr/>
        <a:lstStyle/>
        <a:p>
          <a:endParaRPr lang="en-US"/>
        </a:p>
      </dgm:t>
    </dgm:pt>
    <dgm:pt modelId="{F342216F-FBF1-41D7-919C-7049CA20572C}">
      <dgm:prSet/>
      <dgm:spPr/>
      <dgm:t>
        <a:bodyPr/>
        <a:lstStyle/>
        <a:p>
          <a:pPr>
            <a:lnSpc>
              <a:spcPct val="100000"/>
            </a:lnSpc>
            <a:defRPr cap="all"/>
          </a:pPr>
          <a:r>
            <a:rPr lang="en-US" b="0" i="0" dirty="0"/>
            <a:t>Real-world Application</a:t>
          </a:r>
          <a:endParaRPr lang="en-US" dirty="0"/>
        </a:p>
      </dgm:t>
    </dgm:pt>
    <dgm:pt modelId="{458C9A33-97A5-4CBB-B140-5648BC39D963}" type="parTrans" cxnId="{3D238423-40A9-4D99-B54D-A2855A3DA7BF}">
      <dgm:prSet/>
      <dgm:spPr/>
      <dgm:t>
        <a:bodyPr/>
        <a:lstStyle/>
        <a:p>
          <a:endParaRPr lang="en-US"/>
        </a:p>
      </dgm:t>
    </dgm:pt>
    <dgm:pt modelId="{4264E9A9-DAC3-427B-8E9E-0073816BE51F}" type="sibTrans" cxnId="{3D238423-40A9-4D99-B54D-A2855A3DA7BF}">
      <dgm:prSet/>
      <dgm:spPr/>
      <dgm:t>
        <a:bodyPr/>
        <a:lstStyle/>
        <a:p>
          <a:endParaRPr lang="en-US"/>
        </a:p>
      </dgm:t>
    </dgm:pt>
    <dgm:pt modelId="{89123716-B84D-436A-B032-220B2B9CADDC}">
      <dgm:prSet/>
      <dgm:spPr/>
      <dgm:t>
        <a:bodyPr/>
        <a:lstStyle/>
        <a:p>
          <a:pPr>
            <a:lnSpc>
              <a:spcPct val="100000"/>
            </a:lnSpc>
            <a:defRPr cap="all"/>
          </a:pPr>
          <a:r>
            <a:rPr lang="en-US" b="0" i="0" dirty="0"/>
            <a:t>Technical Challenge</a:t>
          </a:r>
          <a:endParaRPr lang="en-US" dirty="0"/>
        </a:p>
      </dgm:t>
    </dgm:pt>
    <dgm:pt modelId="{A99727AF-82D3-4448-923F-255E12D7C9BC}" type="parTrans" cxnId="{4160E90A-0E10-4739-BB63-163659A712F0}">
      <dgm:prSet/>
      <dgm:spPr/>
      <dgm:t>
        <a:bodyPr/>
        <a:lstStyle/>
        <a:p>
          <a:endParaRPr lang="en-US"/>
        </a:p>
      </dgm:t>
    </dgm:pt>
    <dgm:pt modelId="{79535D29-4C9A-449D-A727-B90BC51637B7}" type="sibTrans" cxnId="{4160E90A-0E10-4739-BB63-163659A712F0}">
      <dgm:prSet/>
      <dgm:spPr/>
      <dgm:t>
        <a:bodyPr/>
        <a:lstStyle/>
        <a:p>
          <a:endParaRPr lang="en-US"/>
        </a:p>
      </dgm:t>
    </dgm:pt>
    <dgm:pt modelId="{BD4CDB43-353E-4B02-B096-C95F07496D3C}">
      <dgm:prSet/>
      <dgm:spPr/>
      <dgm:t>
        <a:bodyPr/>
        <a:lstStyle/>
        <a:p>
          <a:pPr>
            <a:lnSpc>
              <a:spcPct val="100000"/>
            </a:lnSpc>
            <a:defRPr cap="all"/>
          </a:pPr>
          <a:r>
            <a:rPr lang="en-US" b="0" i="0" dirty="0"/>
            <a:t>Fashion Challenge</a:t>
          </a:r>
          <a:endParaRPr lang="en-US" dirty="0"/>
        </a:p>
      </dgm:t>
    </dgm:pt>
    <dgm:pt modelId="{50B9826E-03A9-4BEC-83AF-4FE3EC5546B9}" type="parTrans" cxnId="{0560C2CF-2867-4C41-9B84-C43B49A1EFCF}">
      <dgm:prSet/>
      <dgm:spPr/>
      <dgm:t>
        <a:bodyPr/>
        <a:lstStyle/>
        <a:p>
          <a:endParaRPr lang="en-US"/>
        </a:p>
      </dgm:t>
    </dgm:pt>
    <dgm:pt modelId="{F766CB66-C9FA-4DBA-A25A-4A827F70313C}" type="sibTrans" cxnId="{0560C2CF-2867-4C41-9B84-C43B49A1EFCF}">
      <dgm:prSet/>
      <dgm:spPr/>
      <dgm:t>
        <a:bodyPr/>
        <a:lstStyle/>
        <a:p>
          <a:endParaRPr lang="en-US"/>
        </a:p>
      </dgm:t>
    </dgm:pt>
    <dgm:pt modelId="{03357AA3-34FD-4084-981B-4888AF7A877E}">
      <dgm:prSet/>
      <dgm:spPr/>
      <dgm:t>
        <a:bodyPr/>
        <a:lstStyle/>
        <a:p>
          <a:pPr>
            <a:lnSpc>
              <a:spcPct val="100000"/>
            </a:lnSpc>
            <a:defRPr cap="all"/>
          </a:pPr>
          <a:r>
            <a:rPr lang="en-US" dirty="0"/>
            <a:t>Real-Product Target</a:t>
          </a:r>
        </a:p>
      </dgm:t>
    </dgm:pt>
    <dgm:pt modelId="{808A9C68-B161-452E-964F-0C64CF06ACB9}" type="parTrans" cxnId="{3339A85E-8A17-474A-9625-A3A8050AE3F3}">
      <dgm:prSet/>
      <dgm:spPr/>
      <dgm:t>
        <a:bodyPr/>
        <a:lstStyle/>
        <a:p>
          <a:endParaRPr lang="en-US"/>
        </a:p>
      </dgm:t>
    </dgm:pt>
    <dgm:pt modelId="{E46BB54B-28C9-4098-8BD7-9DBBCB69561D}" type="sibTrans" cxnId="{3339A85E-8A17-474A-9625-A3A8050AE3F3}">
      <dgm:prSet/>
      <dgm:spPr/>
      <dgm:t>
        <a:bodyPr/>
        <a:lstStyle/>
        <a:p>
          <a:endParaRPr lang="en-US"/>
        </a:p>
      </dgm:t>
    </dgm:pt>
    <dgm:pt modelId="{D8316F63-CE47-407B-9DCB-E8FEC91F0742}" type="pres">
      <dgm:prSet presAssocID="{1187127D-E7A7-455E-93D3-1EAC1DAB5C83}" presName="root" presStyleCnt="0">
        <dgm:presLayoutVars>
          <dgm:dir/>
          <dgm:resizeHandles val="exact"/>
        </dgm:presLayoutVars>
      </dgm:prSet>
      <dgm:spPr/>
    </dgm:pt>
    <dgm:pt modelId="{AE2471DD-AEF0-46AC-AE4E-4047B474E634}" type="pres">
      <dgm:prSet presAssocID="{0B54B875-7D75-439A-96AC-0B6B0E0F9027}" presName="compNode" presStyleCnt="0"/>
      <dgm:spPr/>
    </dgm:pt>
    <dgm:pt modelId="{6A28B40A-85CB-44CF-9E81-3063936285E3}" type="pres">
      <dgm:prSet presAssocID="{0B54B875-7D75-439A-96AC-0B6B0E0F9027}" presName="iconBgRect" presStyleLbl="bgShp" presStyleIdx="0" presStyleCnt="5" custLinFactX="275060" custLinFactNeighborX="300000" custLinFactNeighborY="440"/>
      <dgm:spPr/>
    </dgm:pt>
    <dgm:pt modelId="{005524FB-3A0E-4BA5-B04E-59FC2E252AEB}" type="pres">
      <dgm:prSet presAssocID="{0B54B875-7D75-439A-96AC-0B6B0E0F9027}" presName="iconRect" presStyleLbl="node1" presStyleIdx="0" presStyleCnt="5" custLinFactX="500000" custLinFactNeighborX="502248" custLinFactNeighborY="7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10E3AB85-F629-46B7-9081-FC073256C023}" type="pres">
      <dgm:prSet presAssocID="{0B54B875-7D75-439A-96AC-0B6B0E0F9027}" presName="spaceRect" presStyleCnt="0"/>
      <dgm:spPr/>
    </dgm:pt>
    <dgm:pt modelId="{1A451185-6747-4E77-A3B3-9CCD7AC625EB}" type="pres">
      <dgm:prSet presAssocID="{0B54B875-7D75-439A-96AC-0B6B0E0F9027}" presName="textRect" presStyleLbl="revTx" presStyleIdx="0" presStyleCnt="5" custLinFactX="150787" custLinFactNeighborX="200000" custLinFactNeighborY="669">
        <dgm:presLayoutVars>
          <dgm:chMax val="1"/>
          <dgm:chPref val="1"/>
        </dgm:presLayoutVars>
      </dgm:prSet>
      <dgm:spPr/>
    </dgm:pt>
    <dgm:pt modelId="{BD8992B9-B7CC-44F7-8E17-FEAD75D73260}" type="pres">
      <dgm:prSet presAssocID="{6BB7D5D8-B58C-4639-AB04-F3323C9E3D5A}" presName="sibTrans" presStyleCnt="0"/>
      <dgm:spPr/>
    </dgm:pt>
    <dgm:pt modelId="{4A705C56-DCC9-4BDC-963E-E3C1A32B8124}" type="pres">
      <dgm:prSet presAssocID="{F342216F-FBF1-41D7-919C-7049CA20572C}" presName="compNode" presStyleCnt="0"/>
      <dgm:spPr/>
    </dgm:pt>
    <dgm:pt modelId="{C4618682-3912-4E72-999D-4BF5CD06322D}" type="pres">
      <dgm:prSet presAssocID="{F342216F-FBF1-41D7-919C-7049CA20572C}" presName="iconBgRect" presStyleLbl="bgShp" presStyleIdx="1" presStyleCnt="5"/>
      <dgm:spPr/>
    </dgm:pt>
    <dgm:pt modelId="{172F9AEA-3377-4AFB-BDDB-45672D648ACC}" type="pres">
      <dgm:prSet presAssocID="{F342216F-FBF1-41D7-919C-7049CA2057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C97D28A-6337-4BD4-88DA-E386C94E58EA}" type="pres">
      <dgm:prSet presAssocID="{F342216F-FBF1-41D7-919C-7049CA20572C}" presName="spaceRect" presStyleCnt="0"/>
      <dgm:spPr/>
    </dgm:pt>
    <dgm:pt modelId="{7CEA8AF0-CDCB-4FBD-8FCB-A8EECB922CE0}" type="pres">
      <dgm:prSet presAssocID="{F342216F-FBF1-41D7-919C-7049CA20572C}" presName="textRect" presStyleLbl="revTx" presStyleIdx="1" presStyleCnt="5">
        <dgm:presLayoutVars>
          <dgm:chMax val="1"/>
          <dgm:chPref val="1"/>
        </dgm:presLayoutVars>
      </dgm:prSet>
      <dgm:spPr/>
    </dgm:pt>
    <dgm:pt modelId="{92A8B23C-69B8-4E96-B33F-BB2C249D15FB}" type="pres">
      <dgm:prSet presAssocID="{4264E9A9-DAC3-427B-8E9E-0073816BE51F}" presName="sibTrans" presStyleCnt="0"/>
      <dgm:spPr/>
    </dgm:pt>
    <dgm:pt modelId="{D938C496-9BEF-45FE-B395-F2557FB65E88}" type="pres">
      <dgm:prSet presAssocID="{89123716-B84D-436A-B032-220B2B9CADDC}" presName="compNode" presStyleCnt="0"/>
      <dgm:spPr/>
    </dgm:pt>
    <dgm:pt modelId="{1F290E81-B7E4-40F0-A220-DB97594D9AE3}" type="pres">
      <dgm:prSet presAssocID="{89123716-B84D-436A-B032-220B2B9CADDC}" presName="iconBgRect" presStyleLbl="bgShp" presStyleIdx="2" presStyleCnt="5"/>
      <dgm:spPr/>
    </dgm:pt>
    <dgm:pt modelId="{9FDBD919-83B2-43D2-B22A-C1D340DD896A}" type="pres">
      <dgm:prSet presAssocID="{89123716-B84D-436A-B032-220B2B9CA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48386B8-992B-4E81-92FA-A2A8D3DE4E53}" type="pres">
      <dgm:prSet presAssocID="{89123716-B84D-436A-B032-220B2B9CADDC}" presName="spaceRect" presStyleCnt="0"/>
      <dgm:spPr/>
    </dgm:pt>
    <dgm:pt modelId="{3F410A1B-B3E5-49A9-AA89-AAA8A26BCB24}" type="pres">
      <dgm:prSet presAssocID="{89123716-B84D-436A-B032-220B2B9CADDC}" presName="textRect" presStyleLbl="revTx" presStyleIdx="2" presStyleCnt="5">
        <dgm:presLayoutVars>
          <dgm:chMax val="1"/>
          <dgm:chPref val="1"/>
        </dgm:presLayoutVars>
      </dgm:prSet>
      <dgm:spPr/>
    </dgm:pt>
    <dgm:pt modelId="{AD0B658B-B50A-40EF-B4FE-7234C25616F8}" type="pres">
      <dgm:prSet presAssocID="{79535D29-4C9A-449D-A727-B90BC51637B7}" presName="sibTrans" presStyleCnt="0"/>
      <dgm:spPr/>
    </dgm:pt>
    <dgm:pt modelId="{CAC241F1-438C-4156-AE32-1C9D5A4592D9}" type="pres">
      <dgm:prSet presAssocID="{BD4CDB43-353E-4B02-B096-C95F07496D3C}" presName="compNode" presStyleCnt="0"/>
      <dgm:spPr/>
    </dgm:pt>
    <dgm:pt modelId="{17388459-6EB8-4F5E-BF5C-9EB4EB9F5789}" type="pres">
      <dgm:prSet presAssocID="{BD4CDB43-353E-4B02-B096-C95F07496D3C}" presName="iconBgRect" presStyleLbl="bgShp" presStyleIdx="3" presStyleCnt="5" custLinFactX="-277666" custLinFactNeighborX="-300000" custLinFactNeighborY="773"/>
      <dgm:spPr/>
    </dgm:pt>
    <dgm:pt modelId="{958D9CF1-097F-4361-ABD4-11EB84ECFAE9}" type="pres">
      <dgm:prSet presAssocID="{BD4CDB43-353E-4B02-B096-C95F07496D3C}" presName="iconRect" presStyleLbl="node1" presStyleIdx="3" presStyleCnt="5" custLinFactX="-500000" custLinFactNeighborX="-508767" custLinFactNeighborY="134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9B133744-2F9F-4D93-9D78-885476BC07F6}" type="pres">
      <dgm:prSet presAssocID="{BD4CDB43-353E-4B02-B096-C95F07496D3C}" presName="spaceRect" presStyleCnt="0"/>
      <dgm:spPr/>
    </dgm:pt>
    <dgm:pt modelId="{FE08D94C-0979-4A7E-9611-4E89C272E0B9}" type="pres">
      <dgm:prSet presAssocID="{BD4CDB43-353E-4B02-B096-C95F07496D3C}" presName="textRect" presStyleLbl="revTx" presStyleIdx="3" presStyleCnt="5" custLinFactX="-152871" custLinFactNeighborX="-200000" custLinFactNeighborY="22">
        <dgm:presLayoutVars>
          <dgm:chMax val="1"/>
          <dgm:chPref val="1"/>
        </dgm:presLayoutVars>
      </dgm:prSet>
      <dgm:spPr/>
    </dgm:pt>
    <dgm:pt modelId="{D32C510A-6CA6-410D-A15E-1EF69D9DB601}" type="pres">
      <dgm:prSet presAssocID="{F766CB66-C9FA-4DBA-A25A-4A827F70313C}" presName="sibTrans" presStyleCnt="0"/>
      <dgm:spPr/>
    </dgm:pt>
    <dgm:pt modelId="{CC946639-4A2B-4307-8E5A-06D67A6E7DE4}" type="pres">
      <dgm:prSet presAssocID="{03357AA3-34FD-4084-981B-4888AF7A877E}" presName="compNode" presStyleCnt="0"/>
      <dgm:spPr/>
    </dgm:pt>
    <dgm:pt modelId="{21D2485F-A179-4312-960D-B04D23F73093}" type="pres">
      <dgm:prSet presAssocID="{03357AA3-34FD-4084-981B-4888AF7A877E}" presName="iconBgRect" presStyleLbl="bgShp" presStyleIdx="4" presStyleCnt="5"/>
      <dgm:spPr/>
    </dgm:pt>
    <dgm:pt modelId="{E71EB1C6-24EC-4328-9469-745343CCA869}" type="pres">
      <dgm:prSet presAssocID="{03357AA3-34FD-4084-981B-4888AF7A877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284A2FFB-96C0-4491-838B-4F5E0ADB220A}" type="pres">
      <dgm:prSet presAssocID="{03357AA3-34FD-4084-981B-4888AF7A877E}" presName="spaceRect" presStyleCnt="0"/>
      <dgm:spPr/>
    </dgm:pt>
    <dgm:pt modelId="{1BA5D214-334E-4BA2-B451-DC551C28264B}" type="pres">
      <dgm:prSet presAssocID="{03357AA3-34FD-4084-981B-4888AF7A877E}" presName="textRect" presStyleLbl="revTx" presStyleIdx="4" presStyleCnt="5">
        <dgm:presLayoutVars>
          <dgm:chMax val="1"/>
          <dgm:chPref val="1"/>
        </dgm:presLayoutVars>
      </dgm:prSet>
      <dgm:spPr/>
    </dgm:pt>
  </dgm:ptLst>
  <dgm:cxnLst>
    <dgm:cxn modelId="{4160E90A-0E10-4739-BB63-163659A712F0}" srcId="{1187127D-E7A7-455E-93D3-1EAC1DAB5C83}" destId="{89123716-B84D-436A-B032-220B2B9CADDC}" srcOrd="2" destOrd="0" parTransId="{A99727AF-82D3-4448-923F-255E12D7C9BC}" sibTransId="{79535D29-4C9A-449D-A727-B90BC51637B7}"/>
    <dgm:cxn modelId="{284BEB15-5C71-4905-A027-57797D994D65}" type="presOf" srcId="{F342216F-FBF1-41D7-919C-7049CA20572C}" destId="{7CEA8AF0-CDCB-4FBD-8FCB-A8EECB922CE0}" srcOrd="0" destOrd="0" presId="urn:microsoft.com/office/officeart/2018/5/layout/IconCircleLabelList"/>
    <dgm:cxn modelId="{665AB720-9620-4AC6-8DF1-9FB6CD014567}" type="presOf" srcId="{BD4CDB43-353E-4B02-B096-C95F07496D3C}" destId="{FE08D94C-0979-4A7E-9611-4E89C272E0B9}" srcOrd="0" destOrd="0" presId="urn:microsoft.com/office/officeart/2018/5/layout/IconCircleLabelList"/>
    <dgm:cxn modelId="{3D238423-40A9-4D99-B54D-A2855A3DA7BF}" srcId="{1187127D-E7A7-455E-93D3-1EAC1DAB5C83}" destId="{F342216F-FBF1-41D7-919C-7049CA20572C}" srcOrd="1" destOrd="0" parTransId="{458C9A33-97A5-4CBB-B140-5648BC39D963}" sibTransId="{4264E9A9-DAC3-427B-8E9E-0073816BE51F}"/>
    <dgm:cxn modelId="{D1F63E5B-71C3-4407-B69C-53CC2F17F251}" type="presOf" srcId="{0B54B875-7D75-439A-96AC-0B6B0E0F9027}" destId="{1A451185-6747-4E77-A3B3-9CCD7AC625EB}" srcOrd="0" destOrd="0" presId="urn:microsoft.com/office/officeart/2018/5/layout/IconCircleLabelList"/>
    <dgm:cxn modelId="{3339A85E-8A17-474A-9625-A3A8050AE3F3}" srcId="{1187127D-E7A7-455E-93D3-1EAC1DAB5C83}" destId="{03357AA3-34FD-4084-981B-4888AF7A877E}" srcOrd="4" destOrd="0" parTransId="{808A9C68-B161-452E-964F-0C64CF06ACB9}" sibTransId="{E46BB54B-28C9-4098-8BD7-9DBBCB69561D}"/>
    <dgm:cxn modelId="{945A7769-26D7-4812-8F59-B88B5CE7C0F3}" type="presOf" srcId="{03357AA3-34FD-4084-981B-4888AF7A877E}" destId="{1BA5D214-334E-4BA2-B451-DC551C28264B}" srcOrd="0" destOrd="0" presId="urn:microsoft.com/office/officeart/2018/5/layout/IconCircleLabelList"/>
    <dgm:cxn modelId="{2D027D54-0797-4CE1-8646-E3A6F4D7AE6C}" srcId="{1187127D-E7A7-455E-93D3-1EAC1DAB5C83}" destId="{0B54B875-7D75-439A-96AC-0B6B0E0F9027}" srcOrd="0" destOrd="0" parTransId="{E10A52C8-AA57-46D3-B7CE-50C51AD1F38B}" sibTransId="{6BB7D5D8-B58C-4639-AB04-F3323C9E3D5A}"/>
    <dgm:cxn modelId="{46799A86-856A-4949-AC18-96B169E2E058}" type="presOf" srcId="{1187127D-E7A7-455E-93D3-1EAC1DAB5C83}" destId="{D8316F63-CE47-407B-9DCB-E8FEC91F0742}" srcOrd="0" destOrd="0" presId="urn:microsoft.com/office/officeart/2018/5/layout/IconCircleLabelList"/>
    <dgm:cxn modelId="{0560C2CF-2867-4C41-9B84-C43B49A1EFCF}" srcId="{1187127D-E7A7-455E-93D3-1EAC1DAB5C83}" destId="{BD4CDB43-353E-4B02-B096-C95F07496D3C}" srcOrd="3" destOrd="0" parTransId="{50B9826E-03A9-4BEC-83AF-4FE3EC5546B9}" sibTransId="{F766CB66-C9FA-4DBA-A25A-4A827F70313C}"/>
    <dgm:cxn modelId="{3F295CDC-7471-482D-90A1-CAF76E95A10C}" type="presOf" srcId="{89123716-B84D-436A-B032-220B2B9CADDC}" destId="{3F410A1B-B3E5-49A9-AA89-AAA8A26BCB24}" srcOrd="0" destOrd="0" presId="urn:microsoft.com/office/officeart/2018/5/layout/IconCircleLabelList"/>
    <dgm:cxn modelId="{CC2717E0-B745-4FA0-BA9D-61935A040744}" type="presParOf" srcId="{D8316F63-CE47-407B-9DCB-E8FEC91F0742}" destId="{AE2471DD-AEF0-46AC-AE4E-4047B474E634}" srcOrd="0" destOrd="0" presId="urn:microsoft.com/office/officeart/2018/5/layout/IconCircleLabelList"/>
    <dgm:cxn modelId="{69E34C59-CEB5-4F65-8A99-276EFDDA7804}" type="presParOf" srcId="{AE2471DD-AEF0-46AC-AE4E-4047B474E634}" destId="{6A28B40A-85CB-44CF-9E81-3063936285E3}" srcOrd="0" destOrd="0" presId="urn:microsoft.com/office/officeart/2018/5/layout/IconCircleLabelList"/>
    <dgm:cxn modelId="{7FA62A85-3AE0-4230-8DEC-136FF67A2F75}" type="presParOf" srcId="{AE2471DD-AEF0-46AC-AE4E-4047B474E634}" destId="{005524FB-3A0E-4BA5-B04E-59FC2E252AEB}" srcOrd="1" destOrd="0" presId="urn:microsoft.com/office/officeart/2018/5/layout/IconCircleLabelList"/>
    <dgm:cxn modelId="{7CA4F707-4953-4BB7-8153-F387AA80FACC}" type="presParOf" srcId="{AE2471DD-AEF0-46AC-AE4E-4047B474E634}" destId="{10E3AB85-F629-46B7-9081-FC073256C023}" srcOrd="2" destOrd="0" presId="urn:microsoft.com/office/officeart/2018/5/layout/IconCircleLabelList"/>
    <dgm:cxn modelId="{2E91F802-C502-4DD3-B43A-1601D4FA9BC1}" type="presParOf" srcId="{AE2471DD-AEF0-46AC-AE4E-4047B474E634}" destId="{1A451185-6747-4E77-A3B3-9CCD7AC625EB}" srcOrd="3" destOrd="0" presId="urn:microsoft.com/office/officeart/2018/5/layout/IconCircleLabelList"/>
    <dgm:cxn modelId="{B4839D52-EE0B-4A8A-9C6D-7FD814118460}" type="presParOf" srcId="{D8316F63-CE47-407B-9DCB-E8FEC91F0742}" destId="{BD8992B9-B7CC-44F7-8E17-FEAD75D73260}" srcOrd="1" destOrd="0" presId="urn:microsoft.com/office/officeart/2018/5/layout/IconCircleLabelList"/>
    <dgm:cxn modelId="{FBD61538-10AA-4771-BB43-1A8DDA8B6D38}" type="presParOf" srcId="{D8316F63-CE47-407B-9DCB-E8FEC91F0742}" destId="{4A705C56-DCC9-4BDC-963E-E3C1A32B8124}" srcOrd="2" destOrd="0" presId="urn:microsoft.com/office/officeart/2018/5/layout/IconCircleLabelList"/>
    <dgm:cxn modelId="{F9E26C15-BFC6-4D29-9CB1-05963DCE45AF}" type="presParOf" srcId="{4A705C56-DCC9-4BDC-963E-E3C1A32B8124}" destId="{C4618682-3912-4E72-999D-4BF5CD06322D}" srcOrd="0" destOrd="0" presId="urn:microsoft.com/office/officeart/2018/5/layout/IconCircleLabelList"/>
    <dgm:cxn modelId="{EE54B73B-63D2-4205-B860-DF511475FABF}" type="presParOf" srcId="{4A705C56-DCC9-4BDC-963E-E3C1A32B8124}" destId="{172F9AEA-3377-4AFB-BDDB-45672D648ACC}" srcOrd="1" destOrd="0" presId="urn:microsoft.com/office/officeart/2018/5/layout/IconCircleLabelList"/>
    <dgm:cxn modelId="{E70A3D01-85AC-4556-B266-4E7847A9FEEC}" type="presParOf" srcId="{4A705C56-DCC9-4BDC-963E-E3C1A32B8124}" destId="{7C97D28A-6337-4BD4-88DA-E386C94E58EA}" srcOrd="2" destOrd="0" presId="urn:microsoft.com/office/officeart/2018/5/layout/IconCircleLabelList"/>
    <dgm:cxn modelId="{1D938727-B51F-4DB6-B47F-19DCB6B3B3E0}" type="presParOf" srcId="{4A705C56-DCC9-4BDC-963E-E3C1A32B8124}" destId="{7CEA8AF0-CDCB-4FBD-8FCB-A8EECB922CE0}" srcOrd="3" destOrd="0" presId="urn:microsoft.com/office/officeart/2018/5/layout/IconCircleLabelList"/>
    <dgm:cxn modelId="{C99FA575-863A-4F30-A66C-2AC2D9CDF739}" type="presParOf" srcId="{D8316F63-CE47-407B-9DCB-E8FEC91F0742}" destId="{92A8B23C-69B8-4E96-B33F-BB2C249D15FB}" srcOrd="3" destOrd="0" presId="urn:microsoft.com/office/officeart/2018/5/layout/IconCircleLabelList"/>
    <dgm:cxn modelId="{19CF721B-33E2-4529-9403-5AB9BBA47D98}" type="presParOf" srcId="{D8316F63-CE47-407B-9DCB-E8FEC91F0742}" destId="{D938C496-9BEF-45FE-B395-F2557FB65E88}" srcOrd="4" destOrd="0" presId="urn:microsoft.com/office/officeart/2018/5/layout/IconCircleLabelList"/>
    <dgm:cxn modelId="{658D0125-C3C9-4D5B-8DF0-5E2057102680}" type="presParOf" srcId="{D938C496-9BEF-45FE-B395-F2557FB65E88}" destId="{1F290E81-B7E4-40F0-A220-DB97594D9AE3}" srcOrd="0" destOrd="0" presId="urn:microsoft.com/office/officeart/2018/5/layout/IconCircleLabelList"/>
    <dgm:cxn modelId="{50F2BB0B-CE08-4F41-A25B-1FF84C93EEEF}" type="presParOf" srcId="{D938C496-9BEF-45FE-B395-F2557FB65E88}" destId="{9FDBD919-83B2-43D2-B22A-C1D340DD896A}" srcOrd="1" destOrd="0" presId="urn:microsoft.com/office/officeart/2018/5/layout/IconCircleLabelList"/>
    <dgm:cxn modelId="{51BF9BE5-F346-4A35-A9C3-91EDDD48FDDA}" type="presParOf" srcId="{D938C496-9BEF-45FE-B395-F2557FB65E88}" destId="{448386B8-992B-4E81-92FA-A2A8D3DE4E53}" srcOrd="2" destOrd="0" presId="urn:microsoft.com/office/officeart/2018/5/layout/IconCircleLabelList"/>
    <dgm:cxn modelId="{DFB9ED2B-2930-4C79-B0BD-4EA886CDAA92}" type="presParOf" srcId="{D938C496-9BEF-45FE-B395-F2557FB65E88}" destId="{3F410A1B-B3E5-49A9-AA89-AAA8A26BCB24}" srcOrd="3" destOrd="0" presId="urn:microsoft.com/office/officeart/2018/5/layout/IconCircleLabelList"/>
    <dgm:cxn modelId="{261BF724-C195-49FC-98B1-0E02F339F1F9}" type="presParOf" srcId="{D8316F63-CE47-407B-9DCB-E8FEC91F0742}" destId="{AD0B658B-B50A-40EF-B4FE-7234C25616F8}" srcOrd="5" destOrd="0" presId="urn:microsoft.com/office/officeart/2018/5/layout/IconCircleLabelList"/>
    <dgm:cxn modelId="{D185BF21-7E56-4FEF-8D8D-7AFA57AE257F}" type="presParOf" srcId="{D8316F63-CE47-407B-9DCB-E8FEC91F0742}" destId="{CAC241F1-438C-4156-AE32-1C9D5A4592D9}" srcOrd="6" destOrd="0" presId="urn:microsoft.com/office/officeart/2018/5/layout/IconCircleLabelList"/>
    <dgm:cxn modelId="{CCB975DD-FEAD-46AB-8FA8-28FB14C050DE}" type="presParOf" srcId="{CAC241F1-438C-4156-AE32-1C9D5A4592D9}" destId="{17388459-6EB8-4F5E-BF5C-9EB4EB9F5789}" srcOrd="0" destOrd="0" presId="urn:microsoft.com/office/officeart/2018/5/layout/IconCircleLabelList"/>
    <dgm:cxn modelId="{B1B44AEE-20A0-49E0-A0A9-7D5238CE1C61}" type="presParOf" srcId="{CAC241F1-438C-4156-AE32-1C9D5A4592D9}" destId="{958D9CF1-097F-4361-ABD4-11EB84ECFAE9}" srcOrd="1" destOrd="0" presId="urn:microsoft.com/office/officeart/2018/5/layout/IconCircleLabelList"/>
    <dgm:cxn modelId="{7028E282-AF31-4A2A-AED3-D9025F008A50}" type="presParOf" srcId="{CAC241F1-438C-4156-AE32-1C9D5A4592D9}" destId="{9B133744-2F9F-4D93-9D78-885476BC07F6}" srcOrd="2" destOrd="0" presId="urn:microsoft.com/office/officeart/2018/5/layout/IconCircleLabelList"/>
    <dgm:cxn modelId="{CF8EEE8A-A4B0-424D-BC69-4A13116257FE}" type="presParOf" srcId="{CAC241F1-438C-4156-AE32-1C9D5A4592D9}" destId="{FE08D94C-0979-4A7E-9611-4E89C272E0B9}" srcOrd="3" destOrd="0" presId="urn:microsoft.com/office/officeart/2018/5/layout/IconCircleLabelList"/>
    <dgm:cxn modelId="{6F8A1D2F-4082-46E9-97C8-228A569C506F}" type="presParOf" srcId="{D8316F63-CE47-407B-9DCB-E8FEC91F0742}" destId="{D32C510A-6CA6-410D-A15E-1EF69D9DB601}" srcOrd="7" destOrd="0" presId="urn:microsoft.com/office/officeart/2018/5/layout/IconCircleLabelList"/>
    <dgm:cxn modelId="{FBF44D68-C0CF-441D-85FF-0B869D691C1B}" type="presParOf" srcId="{D8316F63-CE47-407B-9DCB-E8FEC91F0742}" destId="{CC946639-4A2B-4307-8E5A-06D67A6E7DE4}" srcOrd="8" destOrd="0" presId="urn:microsoft.com/office/officeart/2018/5/layout/IconCircleLabelList"/>
    <dgm:cxn modelId="{C419D7C9-2225-481C-9224-DE994A445339}" type="presParOf" srcId="{CC946639-4A2B-4307-8E5A-06D67A6E7DE4}" destId="{21D2485F-A179-4312-960D-B04D23F73093}" srcOrd="0" destOrd="0" presId="urn:microsoft.com/office/officeart/2018/5/layout/IconCircleLabelList"/>
    <dgm:cxn modelId="{8A0E5A25-9340-4772-8BFE-36DB1C781D0C}" type="presParOf" srcId="{CC946639-4A2B-4307-8E5A-06D67A6E7DE4}" destId="{E71EB1C6-24EC-4328-9469-745343CCA869}" srcOrd="1" destOrd="0" presId="urn:microsoft.com/office/officeart/2018/5/layout/IconCircleLabelList"/>
    <dgm:cxn modelId="{1C8FF9A0-00E9-4C75-BDAF-F80A970D010E}" type="presParOf" srcId="{CC946639-4A2B-4307-8E5A-06D67A6E7DE4}" destId="{284A2FFB-96C0-4491-838B-4F5E0ADB220A}" srcOrd="2" destOrd="0" presId="urn:microsoft.com/office/officeart/2018/5/layout/IconCircleLabelList"/>
    <dgm:cxn modelId="{5AAD1A1D-C6C7-4AB9-AC64-270DF1571F9E}" type="presParOf" srcId="{CC946639-4A2B-4307-8E5A-06D67A6E7DE4}" destId="{1BA5D214-334E-4BA2-B451-DC551C2826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4046AC-E676-4AC5-9C98-9859C03C845B}"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US"/>
        </a:p>
      </dgm:t>
    </dgm:pt>
    <dgm:pt modelId="{69BFCF6B-98AA-4583-A82F-484558A1FB8F}">
      <dgm:prSet phldrT="[Text]"/>
      <dgm:spPr/>
      <dgm:t>
        <a:bodyPr/>
        <a:lstStyle/>
        <a:p>
          <a:r>
            <a:rPr lang="en-US" dirty="0"/>
            <a:t>1. Data mining and preparation </a:t>
          </a:r>
        </a:p>
      </dgm:t>
    </dgm:pt>
    <dgm:pt modelId="{5F7C0768-CC73-4765-AE83-FB6976FAD98B}" type="parTrans" cxnId="{383960AF-9DDF-4D59-B17F-B58127F9CB5D}">
      <dgm:prSet/>
      <dgm:spPr/>
      <dgm:t>
        <a:bodyPr/>
        <a:lstStyle/>
        <a:p>
          <a:endParaRPr lang="en-US"/>
        </a:p>
      </dgm:t>
    </dgm:pt>
    <dgm:pt modelId="{A062C8FA-296A-43E1-BFB2-9264A37FC457}" type="sibTrans" cxnId="{383960AF-9DDF-4D59-B17F-B58127F9CB5D}">
      <dgm:prSet/>
      <dgm:spPr/>
      <dgm:t>
        <a:bodyPr/>
        <a:lstStyle/>
        <a:p>
          <a:endParaRPr lang="en-US"/>
        </a:p>
      </dgm:t>
    </dgm:pt>
    <dgm:pt modelId="{CA2B5802-5D99-4038-BE46-DFC80A10A911}">
      <dgm:prSet phldrT="[Text]"/>
      <dgm:spPr/>
      <dgm:t>
        <a:bodyPr/>
        <a:lstStyle/>
        <a:p>
          <a:r>
            <a:rPr lang="en-US" dirty="0"/>
            <a:t>Downloaded DeepFashion2 </a:t>
          </a:r>
        </a:p>
      </dgm:t>
    </dgm:pt>
    <dgm:pt modelId="{92CF6ECE-255F-4357-BC41-AD7C1C758566}" type="parTrans" cxnId="{43791124-8A76-4A0F-AC04-53AB4124AE45}">
      <dgm:prSet/>
      <dgm:spPr/>
      <dgm:t>
        <a:bodyPr/>
        <a:lstStyle/>
        <a:p>
          <a:endParaRPr lang="en-US"/>
        </a:p>
      </dgm:t>
    </dgm:pt>
    <dgm:pt modelId="{F6D7EFC0-6EC2-4016-BE91-D34A433F8410}" type="sibTrans" cxnId="{43791124-8A76-4A0F-AC04-53AB4124AE45}">
      <dgm:prSet/>
      <dgm:spPr/>
      <dgm:t>
        <a:bodyPr/>
        <a:lstStyle/>
        <a:p>
          <a:endParaRPr lang="en-US"/>
        </a:p>
      </dgm:t>
    </dgm:pt>
    <dgm:pt modelId="{14271BCA-31BA-4012-B464-81858135445C}">
      <dgm:prSet phldrT="[Text]"/>
      <dgm:spPr/>
      <dgm:t>
        <a:bodyPr/>
        <a:lstStyle/>
        <a:p>
          <a:r>
            <a:rPr lang="en-US" dirty="0"/>
            <a:t>Preprocess dataset, convert into YOLOv8 data structure</a:t>
          </a:r>
        </a:p>
      </dgm:t>
    </dgm:pt>
    <dgm:pt modelId="{4BCCED79-CD66-42CA-8D92-4810BE88DCE7}" type="parTrans" cxnId="{AD9C8157-D810-40D1-9902-4946DF973F97}">
      <dgm:prSet/>
      <dgm:spPr/>
      <dgm:t>
        <a:bodyPr/>
        <a:lstStyle/>
        <a:p>
          <a:endParaRPr lang="en-US"/>
        </a:p>
      </dgm:t>
    </dgm:pt>
    <dgm:pt modelId="{14C3DA42-18AE-466F-9D56-351D32E7CEEE}" type="sibTrans" cxnId="{AD9C8157-D810-40D1-9902-4946DF973F97}">
      <dgm:prSet/>
      <dgm:spPr/>
      <dgm:t>
        <a:bodyPr/>
        <a:lstStyle/>
        <a:p>
          <a:endParaRPr lang="en-US"/>
        </a:p>
      </dgm:t>
    </dgm:pt>
    <dgm:pt modelId="{2394234F-D8F1-4F55-9D4F-0F36F25A997A}">
      <dgm:prSet phldrT="[Text]"/>
      <dgm:spPr/>
      <dgm:t>
        <a:bodyPr/>
        <a:lstStyle/>
        <a:p>
          <a:r>
            <a:rPr lang="en-US" dirty="0"/>
            <a:t>2. Train Clothing Recognition Model</a:t>
          </a:r>
        </a:p>
      </dgm:t>
    </dgm:pt>
    <dgm:pt modelId="{7DBE2EE6-9E77-4D46-96C2-6C7392648CEA}" type="parTrans" cxnId="{A3ED0A89-1FD3-4632-ACF4-2FF7688A700C}">
      <dgm:prSet/>
      <dgm:spPr/>
      <dgm:t>
        <a:bodyPr/>
        <a:lstStyle/>
        <a:p>
          <a:endParaRPr lang="en-US"/>
        </a:p>
      </dgm:t>
    </dgm:pt>
    <dgm:pt modelId="{20CAE2ED-ADED-452A-A1FD-F333EFBD52EA}" type="sibTrans" cxnId="{A3ED0A89-1FD3-4632-ACF4-2FF7688A700C}">
      <dgm:prSet/>
      <dgm:spPr/>
      <dgm:t>
        <a:bodyPr/>
        <a:lstStyle/>
        <a:p>
          <a:endParaRPr lang="en-US"/>
        </a:p>
      </dgm:t>
    </dgm:pt>
    <dgm:pt modelId="{E39CC772-1302-4B80-9E58-9C23DA0AA53E}">
      <dgm:prSet phldrT="[Text]"/>
      <dgm:spPr/>
      <dgm:t>
        <a:bodyPr/>
        <a:lstStyle/>
        <a:p>
          <a:r>
            <a:rPr lang="en-US" dirty="0"/>
            <a:t>Train YOLOv8 on recognizing cloths patterns (13)</a:t>
          </a:r>
        </a:p>
      </dgm:t>
    </dgm:pt>
    <dgm:pt modelId="{2FB58A9D-A4C2-4043-9445-4EEF91CBE2AB}" type="parTrans" cxnId="{65A0BBB3-8C65-4631-AEB4-5AB29B11CFDC}">
      <dgm:prSet/>
      <dgm:spPr/>
      <dgm:t>
        <a:bodyPr/>
        <a:lstStyle/>
        <a:p>
          <a:endParaRPr lang="en-US"/>
        </a:p>
      </dgm:t>
    </dgm:pt>
    <dgm:pt modelId="{F2562A63-DC70-4934-8D13-85D720D78E18}" type="sibTrans" cxnId="{65A0BBB3-8C65-4631-AEB4-5AB29B11CFDC}">
      <dgm:prSet/>
      <dgm:spPr/>
      <dgm:t>
        <a:bodyPr/>
        <a:lstStyle/>
        <a:p>
          <a:endParaRPr lang="en-US"/>
        </a:p>
      </dgm:t>
    </dgm:pt>
    <dgm:pt modelId="{054C3948-DD96-4E2A-962A-2ABA0CC73558}">
      <dgm:prSet phldrT="[Text]"/>
      <dgm:spPr/>
      <dgm:t>
        <a:bodyPr/>
        <a:lstStyle/>
        <a:p>
          <a:r>
            <a:rPr lang="en-US" dirty="0"/>
            <a:t>3. Extract Dominant Colors for Each Item</a:t>
          </a:r>
        </a:p>
      </dgm:t>
    </dgm:pt>
    <dgm:pt modelId="{FA5F1CCD-CB2D-410A-A71A-1CB76984CE7B}" type="parTrans" cxnId="{F8A1CBF2-DF97-487E-9F70-816777976A2B}">
      <dgm:prSet/>
      <dgm:spPr/>
      <dgm:t>
        <a:bodyPr/>
        <a:lstStyle/>
        <a:p>
          <a:endParaRPr lang="en-US"/>
        </a:p>
      </dgm:t>
    </dgm:pt>
    <dgm:pt modelId="{A6EA5EFC-440A-4DA8-B5CF-DBC95E172251}" type="sibTrans" cxnId="{F8A1CBF2-DF97-487E-9F70-816777976A2B}">
      <dgm:prSet/>
      <dgm:spPr/>
      <dgm:t>
        <a:bodyPr/>
        <a:lstStyle/>
        <a:p>
          <a:endParaRPr lang="en-US"/>
        </a:p>
      </dgm:t>
    </dgm:pt>
    <dgm:pt modelId="{D07EBB06-BABB-414D-8676-6527856659E4}">
      <dgm:prSet phldrT="[Text]"/>
      <dgm:spPr/>
      <dgm:t>
        <a:bodyPr/>
        <a:lstStyle/>
        <a:p>
          <a:r>
            <a:rPr lang="en-US" dirty="0"/>
            <a:t>Extract the region per mask</a:t>
          </a:r>
        </a:p>
      </dgm:t>
    </dgm:pt>
    <dgm:pt modelId="{63F68E1F-096C-4B84-9B0A-5A047BF7E1B3}" type="parTrans" cxnId="{3352ADC1-BBAD-4EA4-9B04-8B41C60B56AD}">
      <dgm:prSet/>
      <dgm:spPr/>
      <dgm:t>
        <a:bodyPr/>
        <a:lstStyle/>
        <a:p>
          <a:endParaRPr lang="en-US"/>
        </a:p>
      </dgm:t>
    </dgm:pt>
    <dgm:pt modelId="{2E3CB78D-ABD1-47AB-AEF6-91C4A783DBBA}" type="sibTrans" cxnId="{3352ADC1-BBAD-4EA4-9B04-8B41C60B56AD}">
      <dgm:prSet/>
      <dgm:spPr/>
      <dgm:t>
        <a:bodyPr/>
        <a:lstStyle/>
        <a:p>
          <a:endParaRPr lang="en-US"/>
        </a:p>
      </dgm:t>
    </dgm:pt>
    <dgm:pt modelId="{963AFE3D-B7CB-4275-A2C6-6CA4EB0DBF37}">
      <dgm:prSet phldrT="[Text]"/>
      <dgm:spPr/>
      <dgm:t>
        <a:bodyPr/>
        <a:lstStyle/>
        <a:p>
          <a:r>
            <a:rPr lang="en-US" dirty="0"/>
            <a:t>Detect clothing item (segmentation mask)</a:t>
          </a:r>
        </a:p>
      </dgm:t>
    </dgm:pt>
    <dgm:pt modelId="{3E6CFF9F-6F24-4ED8-B415-E972DE9FAA90}" type="parTrans" cxnId="{580150A7-F52C-49C0-B13B-079D65B30C96}">
      <dgm:prSet/>
      <dgm:spPr/>
      <dgm:t>
        <a:bodyPr/>
        <a:lstStyle/>
        <a:p>
          <a:endParaRPr lang="en-US"/>
        </a:p>
      </dgm:t>
    </dgm:pt>
    <dgm:pt modelId="{33316160-60EE-46D7-8982-D7A016E4CD7A}" type="sibTrans" cxnId="{580150A7-F52C-49C0-B13B-079D65B30C96}">
      <dgm:prSet/>
      <dgm:spPr/>
      <dgm:t>
        <a:bodyPr/>
        <a:lstStyle/>
        <a:p>
          <a:endParaRPr lang="en-US"/>
        </a:p>
      </dgm:t>
    </dgm:pt>
    <dgm:pt modelId="{0BC14B32-E586-4FCB-A568-8D689694D116}">
      <dgm:prSet phldrT="[Text]"/>
      <dgm:spPr/>
      <dgm:t>
        <a:bodyPr/>
        <a:lstStyle/>
        <a:p>
          <a:r>
            <a:rPr lang="en-US" dirty="0" err="1"/>
            <a:t>KMeans</a:t>
          </a:r>
          <a:r>
            <a:rPr lang="en-US" dirty="0"/>
            <a:t> in HSV space clustering for dominant color</a:t>
          </a:r>
        </a:p>
      </dgm:t>
    </dgm:pt>
    <dgm:pt modelId="{31B62AE3-D887-4BD4-B009-6C2CF048EE03}" type="parTrans" cxnId="{84400C39-263A-4C8E-B34D-B77D0A65B4D0}">
      <dgm:prSet/>
      <dgm:spPr/>
      <dgm:t>
        <a:bodyPr/>
        <a:lstStyle/>
        <a:p>
          <a:endParaRPr lang="en-US"/>
        </a:p>
      </dgm:t>
    </dgm:pt>
    <dgm:pt modelId="{09EE3F22-B67C-48EA-84BF-F60A17792871}" type="sibTrans" cxnId="{84400C39-263A-4C8E-B34D-B77D0A65B4D0}">
      <dgm:prSet/>
      <dgm:spPr/>
      <dgm:t>
        <a:bodyPr/>
        <a:lstStyle/>
        <a:p>
          <a:endParaRPr lang="en-US"/>
        </a:p>
      </dgm:t>
    </dgm:pt>
    <dgm:pt modelId="{46E04825-5775-4A6D-9151-43D562D8AF34}">
      <dgm:prSet phldrT="[Text]"/>
      <dgm:spPr/>
      <dgm:t>
        <a:bodyPr/>
        <a:lstStyle/>
        <a:p>
          <a:r>
            <a:rPr lang="en-US" dirty="0"/>
            <a:t>Hue to classify color</a:t>
          </a:r>
        </a:p>
      </dgm:t>
    </dgm:pt>
    <dgm:pt modelId="{F064F696-4FE7-420B-95CE-7F10B9EC3EFC}" type="parTrans" cxnId="{EC376597-06BA-4E44-98E4-40A0769EA491}">
      <dgm:prSet/>
      <dgm:spPr/>
      <dgm:t>
        <a:bodyPr/>
        <a:lstStyle/>
        <a:p>
          <a:endParaRPr lang="en-US"/>
        </a:p>
      </dgm:t>
    </dgm:pt>
    <dgm:pt modelId="{E09A3A40-0AD0-45EA-8782-B20A89F8E1E9}" type="sibTrans" cxnId="{EC376597-06BA-4E44-98E4-40A0769EA491}">
      <dgm:prSet/>
      <dgm:spPr/>
      <dgm:t>
        <a:bodyPr/>
        <a:lstStyle/>
        <a:p>
          <a:endParaRPr lang="en-US"/>
        </a:p>
      </dgm:t>
    </dgm:pt>
    <dgm:pt modelId="{AB2CA96E-74D0-480C-8ED1-A80A692AF41B}" type="pres">
      <dgm:prSet presAssocID="{4F4046AC-E676-4AC5-9C98-9859C03C845B}" presName="linearFlow" presStyleCnt="0">
        <dgm:presLayoutVars>
          <dgm:dir/>
          <dgm:animLvl val="lvl"/>
          <dgm:resizeHandles val="exact"/>
        </dgm:presLayoutVars>
      </dgm:prSet>
      <dgm:spPr/>
    </dgm:pt>
    <dgm:pt modelId="{170B157D-2716-478B-BCB5-C569E53CFBBB}" type="pres">
      <dgm:prSet presAssocID="{69BFCF6B-98AA-4583-A82F-484558A1FB8F}" presName="composite" presStyleCnt="0"/>
      <dgm:spPr/>
    </dgm:pt>
    <dgm:pt modelId="{1371316B-9404-4CD2-ACDA-79D5EDD47FFF}" type="pres">
      <dgm:prSet presAssocID="{69BFCF6B-98AA-4583-A82F-484558A1FB8F}" presName="parTx" presStyleLbl="node1" presStyleIdx="0" presStyleCnt="3">
        <dgm:presLayoutVars>
          <dgm:chMax val="0"/>
          <dgm:chPref val="0"/>
          <dgm:bulletEnabled val="1"/>
        </dgm:presLayoutVars>
      </dgm:prSet>
      <dgm:spPr/>
    </dgm:pt>
    <dgm:pt modelId="{C5D5999B-4626-4FA0-80CB-2AAF3726C62F}" type="pres">
      <dgm:prSet presAssocID="{69BFCF6B-98AA-4583-A82F-484558A1FB8F}" presName="parSh" presStyleLbl="node1" presStyleIdx="0" presStyleCnt="3"/>
      <dgm:spPr/>
    </dgm:pt>
    <dgm:pt modelId="{CE5CD1FB-9C4C-454B-A825-A0389726681C}" type="pres">
      <dgm:prSet presAssocID="{69BFCF6B-98AA-4583-A82F-484558A1FB8F}" presName="desTx" presStyleLbl="fgAcc1" presStyleIdx="0" presStyleCnt="3">
        <dgm:presLayoutVars>
          <dgm:bulletEnabled val="1"/>
        </dgm:presLayoutVars>
      </dgm:prSet>
      <dgm:spPr/>
    </dgm:pt>
    <dgm:pt modelId="{B5F23286-4C03-479E-9F8C-A773DCB82304}" type="pres">
      <dgm:prSet presAssocID="{A062C8FA-296A-43E1-BFB2-9264A37FC457}" presName="sibTrans" presStyleLbl="sibTrans2D1" presStyleIdx="0" presStyleCnt="2"/>
      <dgm:spPr/>
    </dgm:pt>
    <dgm:pt modelId="{8AF9822F-A779-43AB-A9B6-5970AE30C27C}" type="pres">
      <dgm:prSet presAssocID="{A062C8FA-296A-43E1-BFB2-9264A37FC457}" presName="connTx" presStyleLbl="sibTrans2D1" presStyleIdx="0" presStyleCnt="2"/>
      <dgm:spPr/>
    </dgm:pt>
    <dgm:pt modelId="{3040241B-F0C0-4CC2-977F-C238AB28E848}" type="pres">
      <dgm:prSet presAssocID="{2394234F-D8F1-4F55-9D4F-0F36F25A997A}" presName="composite" presStyleCnt="0"/>
      <dgm:spPr/>
    </dgm:pt>
    <dgm:pt modelId="{57195DBD-DC20-4ED5-87F6-B63146BFD951}" type="pres">
      <dgm:prSet presAssocID="{2394234F-D8F1-4F55-9D4F-0F36F25A997A}" presName="parTx" presStyleLbl="node1" presStyleIdx="0" presStyleCnt="3">
        <dgm:presLayoutVars>
          <dgm:chMax val="0"/>
          <dgm:chPref val="0"/>
          <dgm:bulletEnabled val="1"/>
        </dgm:presLayoutVars>
      </dgm:prSet>
      <dgm:spPr/>
    </dgm:pt>
    <dgm:pt modelId="{BB6BC837-E23E-45DE-A681-4AFC067321D2}" type="pres">
      <dgm:prSet presAssocID="{2394234F-D8F1-4F55-9D4F-0F36F25A997A}" presName="parSh" presStyleLbl="node1" presStyleIdx="1" presStyleCnt="3"/>
      <dgm:spPr/>
    </dgm:pt>
    <dgm:pt modelId="{231C1580-D957-48C3-B6B5-9A25128C669D}" type="pres">
      <dgm:prSet presAssocID="{2394234F-D8F1-4F55-9D4F-0F36F25A997A}" presName="desTx" presStyleLbl="fgAcc1" presStyleIdx="1" presStyleCnt="3">
        <dgm:presLayoutVars>
          <dgm:bulletEnabled val="1"/>
        </dgm:presLayoutVars>
      </dgm:prSet>
      <dgm:spPr/>
    </dgm:pt>
    <dgm:pt modelId="{2AD9B6E4-3BFA-4F7D-8AF0-D0C07EFCA390}" type="pres">
      <dgm:prSet presAssocID="{20CAE2ED-ADED-452A-A1FD-F333EFBD52EA}" presName="sibTrans" presStyleLbl="sibTrans2D1" presStyleIdx="1" presStyleCnt="2"/>
      <dgm:spPr/>
    </dgm:pt>
    <dgm:pt modelId="{FB5E3D52-B11B-40A7-85C9-C84BD4CB6EC4}" type="pres">
      <dgm:prSet presAssocID="{20CAE2ED-ADED-452A-A1FD-F333EFBD52EA}" presName="connTx" presStyleLbl="sibTrans2D1" presStyleIdx="1" presStyleCnt="2"/>
      <dgm:spPr/>
    </dgm:pt>
    <dgm:pt modelId="{4C5D07E7-0AA3-449F-A1D8-76926104A7DE}" type="pres">
      <dgm:prSet presAssocID="{054C3948-DD96-4E2A-962A-2ABA0CC73558}" presName="composite" presStyleCnt="0"/>
      <dgm:spPr/>
    </dgm:pt>
    <dgm:pt modelId="{B11BACA4-3F20-4DCF-85CC-25CF93C441B0}" type="pres">
      <dgm:prSet presAssocID="{054C3948-DD96-4E2A-962A-2ABA0CC73558}" presName="parTx" presStyleLbl="node1" presStyleIdx="1" presStyleCnt="3">
        <dgm:presLayoutVars>
          <dgm:chMax val="0"/>
          <dgm:chPref val="0"/>
          <dgm:bulletEnabled val="1"/>
        </dgm:presLayoutVars>
      </dgm:prSet>
      <dgm:spPr/>
    </dgm:pt>
    <dgm:pt modelId="{88B6DDE3-E7A8-4785-B7EA-CBB8AB5B2527}" type="pres">
      <dgm:prSet presAssocID="{054C3948-DD96-4E2A-962A-2ABA0CC73558}" presName="parSh" presStyleLbl="node1" presStyleIdx="2" presStyleCnt="3"/>
      <dgm:spPr/>
    </dgm:pt>
    <dgm:pt modelId="{0ACDBF00-5C1D-4376-9C11-9E124707D5B1}" type="pres">
      <dgm:prSet presAssocID="{054C3948-DD96-4E2A-962A-2ABA0CC73558}" presName="desTx" presStyleLbl="fgAcc1" presStyleIdx="2" presStyleCnt="3">
        <dgm:presLayoutVars>
          <dgm:bulletEnabled val="1"/>
        </dgm:presLayoutVars>
      </dgm:prSet>
      <dgm:spPr/>
    </dgm:pt>
  </dgm:ptLst>
  <dgm:cxnLst>
    <dgm:cxn modelId="{47CD1002-C313-4A40-8BE2-845A46EB8900}" type="presOf" srcId="{69BFCF6B-98AA-4583-A82F-484558A1FB8F}" destId="{C5D5999B-4626-4FA0-80CB-2AAF3726C62F}" srcOrd="1" destOrd="0" presId="urn:microsoft.com/office/officeart/2005/8/layout/process3"/>
    <dgm:cxn modelId="{109D2211-38FD-4160-8193-A1466E4AE855}" type="presOf" srcId="{A062C8FA-296A-43E1-BFB2-9264A37FC457}" destId="{B5F23286-4C03-479E-9F8C-A773DCB82304}" srcOrd="0" destOrd="0" presId="urn:microsoft.com/office/officeart/2005/8/layout/process3"/>
    <dgm:cxn modelId="{AB833317-CABF-483C-B54C-5DF08385EDB8}" type="presOf" srcId="{2394234F-D8F1-4F55-9D4F-0F36F25A997A}" destId="{BB6BC837-E23E-45DE-A681-4AFC067321D2}" srcOrd="1" destOrd="0" presId="urn:microsoft.com/office/officeart/2005/8/layout/process3"/>
    <dgm:cxn modelId="{E918CF1C-34FC-49E9-AF8C-7E9AC2185915}" type="presOf" srcId="{14271BCA-31BA-4012-B464-81858135445C}" destId="{CE5CD1FB-9C4C-454B-A825-A0389726681C}" srcOrd="0" destOrd="1" presId="urn:microsoft.com/office/officeart/2005/8/layout/process3"/>
    <dgm:cxn modelId="{43791124-8A76-4A0F-AC04-53AB4124AE45}" srcId="{69BFCF6B-98AA-4583-A82F-484558A1FB8F}" destId="{CA2B5802-5D99-4038-BE46-DFC80A10A911}" srcOrd="0" destOrd="0" parTransId="{92CF6ECE-255F-4357-BC41-AD7C1C758566}" sibTransId="{F6D7EFC0-6EC2-4016-BE91-D34A433F8410}"/>
    <dgm:cxn modelId="{A5942B24-F928-47C3-B258-C7DDC594C848}" type="presOf" srcId="{4F4046AC-E676-4AC5-9C98-9859C03C845B}" destId="{AB2CA96E-74D0-480C-8ED1-A80A692AF41B}" srcOrd="0" destOrd="0" presId="urn:microsoft.com/office/officeart/2005/8/layout/process3"/>
    <dgm:cxn modelId="{74AF1527-9A40-4D2F-9D15-D7D883425C43}" type="presOf" srcId="{D07EBB06-BABB-414D-8676-6527856659E4}" destId="{0ACDBF00-5C1D-4376-9C11-9E124707D5B1}" srcOrd="0" destOrd="0" presId="urn:microsoft.com/office/officeart/2005/8/layout/process3"/>
    <dgm:cxn modelId="{3D027A30-D6EB-49C6-95AD-2FD81ED83759}" type="presOf" srcId="{2394234F-D8F1-4F55-9D4F-0F36F25A997A}" destId="{57195DBD-DC20-4ED5-87F6-B63146BFD951}" srcOrd="0" destOrd="0" presId="urn:microsoft.com/office/officeart/2005/8/layout/process3"/>
    <dgm:cxn modelId="{84400C39-263A-4C8E-B34D-B77D0A65B4D0}" srcId="{054C3948-DD96-4E2A-962A-2ABA0CC73558}" destId="{0BC14B32-E586-4FCB-A568-8D689694D116}" srcOrd="1" destOrd="0" parTransId="{31B62AE3-D887-4BD4-B009-6C2CF048EE03}" sibTransId="{09EE3F22-B67C-48EA-84BF-F60A17792871}"/>
    <dgm:cxn modelId="{9C05BE45-F3D9-487B-BDE2-578473A219A7}" type="presOf" srcId="{CA2B5802-5D99-4038-BE46-DFC80A10A911}" destId="{CE5CD1FB-9C4C-454B-A825-A0389726681C}" srcOrd="0" destOrd="0" presId="urn:microsoft.com/office/officeart/2005/8/layout/process3"/>
    <dgm:cxn modelId="{0475E049-9DEB-453A-9106-4C122555150B}" type="presOf" srcId="{20CAE2ED-ADED-452A-A1FD-F333EFBD52EA}" destId="{2AD9B6E4-3BFA-4F7D-8AF0-D0C07EFCA390}" srcOrd="0" destOrd="0" presId="urn:microsoft.com/office/officeart/2005/8/layout/process3"/>
    <dgm:cxn modelId="{BBAA7175-3CB2-434D-BEC8-5E1CCA5BC878}" type="presOf" srcId="{46E04825-5775-4A6D-9151-43D562D8AF34}" destId="{0ACDBF00-5C1D-4376-9C11-9E124707D5B1}" srcOrd="0" destOrd="2" presId="urn:microsoft.com/office/officeart/2005/8/layout/process3"/>
    <dgm:cxn modelId="{AD9C8157-D810-40D1-9902-4946DF973F97}" srcId="{69BFCF6B-98AA-4583-A82F-484558A1FB8F}" destId="{14271BCA-31BA-4012-B464-81858135445C}" srcOrd="1" destOrd="0" parTransId="{4BCCED79-CD66-42CA-8D92-4810BE88DCE7}" sibTransId="{14C3DA42-18AE-466F-9D56-351D32E7CEEE}"/>
    <dgm:cxn modelId="{153FCC77-83D0-461C-BFED-CA0F5D77AE64}" type="presOf" srcId="{054C3948-DD96-4E2A-962A-2ABA0CC73558}" destId="{88B6DDE3-E7A8-4785-B7EA-CBB8AB5B2527}" srcOrd="1" destOrd="0" presId="urn:microsoft.com/office/officeart/2005/8/layout/process3"/>
    <dgm:cxn modelId="{46FD6979-EE59-428F-ACA5-ECC1064D234C}" type="presOf" srcId="{20CAE2ED-ADED-452A-A1FD-F333EFBD52EA}" destId="{FB5E3D52-B11B-40A7-85C9-C84BD4CB6EC4}" srcOrd="1" destOrd="0" presId="urn:microsoft.com/office/officeart/2005/8/layout/process3"/>
    <dgm:cxn modelId="{A3ED0A89-1FD3-4632-ACF4-2FF7688A700C}" srcId="{4F4046AC-E676-4AC5-9C98-9859C03C845B}" destId="{2394234F-D8F1-4F55-9D4F-0F36F25A997A}" srcOrd="1" destOrd="0" parTransId="{7DBE2EE6-9E77-4D46-96C2-6C7392648CEA}" sibTransId="{20CAE2ED-ADED-452A-A1FD-F333EFBD52EA}"/>
    <dgm:cxn modelId="{EC376597-06BA-4E44-98E4-40A0769EA491}" srcId="{054C3948-DD96-4E2A-962A-2ABA0CC73558}" destId="{46E04825-5775-4A6D-9151-43D562D8AF34}" srcOrd="2" destOrd="0" parTransId="{F064F696-4FE7-420B-95CE-7F10B9EC3EFC}" sibTransId="{E09A3A40-0AD0-45EA-8782-B20A89F8E1E9}"/>
    <dgm:cxn modelId="{580150A7-F52C-49C0-B13B-079D65B30C96}" srcId="{2394234F-D8F1-4F55-9D4F-0F36F25A997A}" destId="{963AFE3D-B7CB-4275-A2C6-6CA4EB0DBF37}" srcOrd="1" destOrd="0" parTransId="{3E6CFF9F-6F24-4ED8-B415-E972DE9FAA90}" sibTransId="{33316160-60EE-46D7-8982-D7A016E4CD7A}"/>
    <dgm:cxn modelId="{586E9EA7-A898-43DA-97AB-7DB4D9273078}" type="presOf" srcId="{69BFCF6B-98AA-4583-A82F-484558A1FB8F}" destId="{1371316B-9404-4CD2-ACDA-79D5EDD47FFF}" srcOrd="0" destOrd="0" presId="urn:microsoft.com/office/officeart/2005/8/layout/process3"/>
    <dgm:cxn modelId="{383960AF-9DDF-4D59-B17F-B58127F9CB5D}" srcId="{4F4046AC-E676-4AC5-9C98-9859C03C845B}" destId="{69BFCF6B-98AA-4583-A82F-484558A1FB8F}" srcOrd="0" destOrd="0" parTransId="{5F7C0768-CC73-4765-AE83-FB6976FAD98B}" sibTransId="{A062C8FA-296A-43E1-BFB2-9264A37FC457}"/>
    <dgm:cxn modelId="{65A0BBB3-8C65-4631-AEB4-5AB29B11CFDC}" srcId="{2394234F-D8F1-4F55-9D4F-0F36F25A997A}" destId="{E39CC772-1302-4B80-9E58-9C23DA0AA53E}" srcOrd="0" destOrd="0" parTransId="{2FB58A9D-A4C2-4043-9445-4EEF91CBE2AB}" sibTransId="{F2562A63-DC70-4934-8D13-85D720D78E18}"/>
    <dgm:cxn modelId="{3352ADC1-BBAD-4EA4-9B04-8B41C60B56AD}" srcId="{054C3948-DD96-4E2A-962A-2ABA0CC73558}" destId="{D07EBB06-BABB-414D-8676-6527856659E4}" srcOrd="0" destOrd="0" parTransId="{63F68E1F-096C-4B84-9B0A-5A047BF7E1B3}" sibTransId="{2E3CB78D-ABD1-47AB-AEF6-91C4A783DBBA}"/>
    <dgm:cxn modelId="{08A944C6-BFEA-42F4-A32E-C50AE20363DA}" type="presOf" srcId="{0BC14B32-E586-4FCB-A568-8D689694D116}" destId="{0ACDBF00-5C1D-4376-9C11-9E124707D5B1}" srcOrd="0" destOrd="1" presId="urn:microsoft.com/office/officeart/2005/8/layout/process3"/>
    <dgm:cxn modelId="{0CDE7DC8-AC0E-4F55-BCFD-E908F269AD71}" type="presOf" srcId="{054C3948-DD96-4E2A-962A-2ABA0CC73558}" destId="{B11BACA4-3F20-4DCF-85CC-25CF93C441B0}" srcOrd="0" destOrd="0" presId="urn:microsoft.com/office/officeart/2005/8/layout/process3"/>
    <dgm:cxn modelId="{106208D3-7428-4DB8-8614-C92512A15589}" type="presOf" srcId="{A062C8FA-296A-43E1-BFB2-9264A37FC457}" destId="{8AF9822F-A779-43AB-A9B6-5970AE30C27C}" srcOrd="1" destOrd="0" presId="urn:microsoft.com/office/officeart/2005/8/layout/process3"/>
    <dgm:cxn modelId="{84EA68D8-75A4-4E1D-9E7C-D374CA45D1ED}" type="presOf" srcId="{E39CC772-1302-4B80-9E58-9C23DA0AA53E}" destId="{231C1580-D957-48C3-B6B5-9A25128C669D}" srcOrd="0" destOrd="0" presId="urn:microsoft.com/office/officeart/2005/8/layout/process3"/>
    <dgm:cxn modelId="{F8A1CBF2-DF97-487E-9F70-816777976A2B}" srcId="{4F4046AC-E676-4AC5-9C98-9859C03C845B}" destId="{054C3948-DD96-4E2A-962A-2ABA0CC73558}" srcOrd="2" destOrd="0" parTransId="{FA5F1CCD-CB2D-410A-A71A-1CB76984CE7B}" sibTransId="{A6EA5EFC-440A-4DA8-B5CF-DBC95E172251}"/>
    <dgm:cxn modelId="{4353E6FF-ED3C-47DA-87E7-6FE755281FD5}" type="presOf" srcId="{963AFE3D-B7CB-4275-A2C6-6CA4EB0DBF37}" destId="{231C1580-D957-48C3-B6B5-9A25128C669D}" srcOrd="0" destOrd="1" presId="urn:microsoft.com/office/officeart/2005/8/layout/process3"/>
    <dgm:cxn modelId="{0B876533-7345-48B5-A109-17063D4954F5}" type="presParOf" srcId="{AB2CA96E-74D0-480C-8ED1-A80A692AF41B}" destId="{170B157D-2716-478B-BCB5-C569E53CFBBB}" srcOrd="0" destOrd="0" presId="urn:microsoft.com/office/officeart/2005/8/layout/process3"/>
    <dgm:cxn modelId="{9D07AFE6-CA70-4DF9-88D0-AE3C7BA584DE}" type="presParOf" srcId="{170B157D-2716-478B-BCB5-C569E53CFBBB}" destId="{1371316B-9404-4CD2-ACDA-79D5EDD47FFF}" srcOrd="0" destOrd="0" presId="urn:microsoft.com/office/officeart/2005/8/layout/process3"/>
    <dgm:cxn modelId="{2EA80BCF-42DB-4B9B-A51D-5527A39D2FA8}" type="presParOf" srcId="{170B157D-2716-478B-BCB5-C569E53CFBBB}" destId="{C5D5999B-4626-4FA0-80CB-2AAF3726C62F}" srcOrd="1" destOrd="0" presId="urn:microsoft.com/office/officeart/2005/8/layout/process3"/>
    <dgm:cxn modelId="{531DD122-C17A-420F-B3F7-C687A84C9DE1}" type="presParOf" srcId="{170B157D-2716-478B-BCB5-C569E53CFBBB}" destId="{CE5CD1FB-9C4C-454B-A825-A0389726681C}" srcOrd="2" destOrd="0" presId="urn:microsoft.com/office/officeart/2005/8/layout/process3"/>
    <dgm:cxn modelId="{7D5089F9-AA86-41F4-B24D-52364223FF45}" type="presParOf" srcId="{AB2CA96E-74D0-480C-8ED1-A80A692AF41B}" destId="{B5F23286-4C03-479E-9F8C-A773DCB82304}" srcOrd="1" destOrd="0" presId="urn:microsoft.com/office/officeart/2005/8/layout/process3"/>
    <dgm:cxn modelId="{9594397D-13ED-4600-AFAA-CA95A15871DB}" type="presParOf" srcId="{B5F23286-4C03-479E-9F8C-A773DCB82304}" destId="{8AF9822F-A779-43AB-A9B6-5970AE30C27C}" srcOrd="0" destOrd="0" presId="urn:microsoft.com/office/officeart/2005/8/layout/process3"/>
    <dgm:cxn modelId="{99BA0920-F339-46AE-9263-D8B68E0F63F4}" type="presParOf" srcId="{AB2CA96E-74D0-480C-8ED1-A80A692AF41B}" destId="{3040241B-F0C0-4CC2-977F-C238AB28E848}" srcOrd="2" destOrd="0" presId="urn:microsoft.com/office/officeart/2005/8/layout/process3"/>
    <dgm:cxn modelId="{C1E38570-10EB-448A-A6F1-E6F9D20F199E}" type="presParOf" srcId="{3040241B-F0C0-4CC2-977F-C238AB28E848}" destId="{57195DBD-DC20-4ED5-87F6-B63146BFD951}" srcOrd="0" destOrd="0" presId="urn:microsoft.com/office/officeart/2005/8/layout/process3"/>
    <dgm:cxn modelId="{AE232B53-57A9-4C91-95E5-BED2CD23EC9D}" type="presParOf" srcId="{3040241B-F0C0-4CC2-977F-C238AB28E848}" destId="{BB6BC837-E23E-45DE-A681-4AFC067321D2}" srcOrd="1" destOrd="0" presId="urn:microsoft.com/office/officeart/2005/8/layout/process3"/>
    <dgm:cxn modelId="{92BAFB63-CD92-44B0-A6DF-8AF20D253F2C}" type="presParOf" srcId="{3040241B-F0C0-4CC2-977F-C238AB28E848}" destId="{231C1580-D957-48C3-B6B5-9A25128C669D}" srcOrd="2" destOrd="0" presId="urn:microsoft.com/office/officeart/2005/8/layout/process3"/>
    <dgm:cxn modelId="{7D898361-B77E-40FE-8460-8AC34095BD06}" type="presParOf" srcId="{AB2CA96E-74D0-480C-8ED1-A80A692AF41B}" destId="{2AD9B6E4-3BFA-4F7D-8AF0-D0C07EFCA390}" srcOrd="3" destOrd="0" presId="urn:microsoft.com/office/officeart/2005/8/layout/process3"/>
    <dgm:cxn modelId="{A239ECF5-8EA0-426A-B1BF-4E09AB7B8C31}" type="presParOf" srcId="{2AD9B6E4-3BFA-4F7D-8AF0-D0C07EFCA390}" destId="{FB5E3D52-B11B-40A7-85C9-C84BD4CB6EC4}" srcOrd="0" destOrd="0" presId="urn:microsoft.com/office/officeart/2005/8/layout/process3"/>
    <dgm:cxn modelId="{144BDC2F-2307-463D-B925-6BF44DE25296}" type="presParOf" srcId="{AB2CA96E-74D0-480C-8ED1-A80A692AF41B}" destId="{4C5D07E7-0AA3-449F-A1D8-76926104A7DE}" srcOrd="4" destOrd="0" presId="urn:microsoft.com/office/officeart/2005/8/layout/process3"/>
    <dgm:cxn modelId="{92B2DC4E-90E8-4775-BAB8-62837E56650A}" type="presParOf" srcId="{4C5D07E7-0AA3-449F-A1D8-76926104A7DE}" destId="{B11BACA4-3F20-4DCF-85CC-25CF93C441B0}" srcOrd="0" destOrd="0" presId="urn:microsoft.com/office/officeart/2005/8/layout/process3"/>
    <dgm:cxn modelId="{1515ADE6-3C58-425F-89A0-FF014B4AC086}" type="presParOf" srcId="{4C5D07E7-0AA3-449F-A1D8-76926104A7DE}" destId="{88B6DDE3-E7A8-4785-B7EA-CBB8AB5B2527}" srcOrd="1" destOrd="0" presId="urn:microsoft.com/office/officeart/2005/8/layout/process3"/>
    <dgm:cxn modelId="{9547F3C9-8B5A-40E1-AE40-FBAE5A50C888}" type="presParOf" srcId="{4C5D07E7-0AA3-449F-A1D8-76926104A7DE}" destId="{0ACDBF00-5C1D-4376-9C11-9E124707D5B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046AC-E676-4AC5-9C98-9859C03C845B}"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en-US"/>
        </a:p>
      </dgm:t>
    </dgm:pt>
    <dgm:pt modelId="{69BFCF6B-98AA-4583-A82F-484558A1FB8F}">
      <dgm:prSet phldrT="[Text]"/>
      <dgm:spPr/>
      <dgm:t>
        <a:bodyPr/>
        <a:lstStyle/>
        <a:p>
          <a:r>
            <a:rPr lang="en-US" dirty="0"/>
            <a:t>4. Apply Color Matching Rules </a:t>
          </a:r>
        </a:p>
      </dgm:t>
    </dgm:pt>
    <dgm:pt modelId="{5F7C0768-CC73-4765-AE83-FB6976FAD98B}" type="parTrans" cxnId="{383960AF-9DDF-4D59-B17F-B58127F9CB5D}">
      <dgm:prSet/>
      <dgm:spPr/>
      <dgm:t>
        <a:bodyPr/>
        <a:lstStyle/>
        <a:p>
          <a:endParaRPr lang="en-US"/>
        </a:p>
      </dgm:t>
    </dgm:pt>
    <dgm:pt modelId="{A062C8FA-296A-43E1-BFB2-9264A37FC457}" type="sibTrans" cxnId="{383960AF-9DDF-4D59-B17F-B58127F9CB5D}">
      <dgm:prSet/>
      <dgm:spPr/>
      <dgm:t>
        <a:bodyPr/>
        <a:lstStyle/>
        <a:p>
          <a:endParaRPr lang="en-US"/>
        </a:p>
      </dgm:t>
    </dgm:pt>
    <dgm:pt modelId="{CA2B5802-5D99-4038-BE46-DFC80A10A911}">
      <dgm:prSet phldrT="[Text]"/>
      <dgm:spPr/>
      <dgm:t>
        <a:bodyPr/>
        <a:lstStyle/>
        <a:p>
          <a:r>
            <a:rPr lang="en-US" dirty="0"/>
            <a:t>Use color theory to assess the harmony of detected colors</a:t>
          </a:r>
        </a:p>
      </dgm:t>
    </dgm:pt>
    <dgm:pt modelId="{92CF6ECE-255F-4357-BC41-AD7C1C758566}" type="parTrans" cxnId="{43791124-8A76-4A0F-AC04-53AB4124AE45}">
      <dgm:prSet/>
      <dgm:spPr/>
      <dgm:t>
        <a:bodyPr/>
        <a:lstStyle/>
        <a:p>
          <a:endParaRPr lang="en-US"/>
        </a:p>
      </dgm:t>
    </dgm:pt>
    <dgm:pt modelId="{F6D7EFC0-6EC2-4016-BE91-D34A433F8410}" type="sibTrans" cxnId="{43791124-8A76-4A0F-AC04-53AB4124AE45}">
      <dgm:prSet/>
      <dgm:spPr/>
      <dgm:t>
        <a:bodyPr/>
        <a:lstStyle/>
        <a:p>
          <a:endParaRPr lang="en-US"/>
        </a:p>
      </dgm:t>
    </dgm:pt>
    <dgm:pt modelId="{14271BCA-31BA-4012-B464-81858135445C}">
      <dgm:prSet phldrT="[Text]"/>
      <dgm:spPr/>
      <dgm:t>
        <a:bodyPr/>
        <a:lstStyle/>
        <a:p>
          <a:r>
            <a:rPr lang="en-US" dirty="0"/>
            <a:t>Define least matching clothes </a:t>
          </a:r>
        </a:p>
      </dgm:t>
    </dgm:pt>
    <dgm:pt modelId="{4BCCED79-CD66-42CA-8D92-4810BE88DCE7}" type="parTrans" cxnId="{AD9C8157-D810-40D1-9902-4946DF973F97}">
      <dgm:prSet/>
      <dgm:spPr/>
      <dgm:t>
        <a:bodyPr/>
        <a:lstStyle/>
        <a:p>
          <a:endParaRPr lang="en-US"/>
        </a:p>
      </dgm:t>
    </dgm:pt>
    <dgm:pt modelId="{14C3DA42-18AE-466F-9D56-351D32E7CEEE}" type="sibTrans" cxnId="{AD9C8157-D810-40D1-9902-4946DF973F97}">
      <dgm:prSet/>
      <dgm:spPr/>
      <dgm:t>
        <a:bodyPr/>
        <a:lstStyle/>
        <a:p>
          <a:endParaRPr lang="en-US"/>
        </a:p>
      </dgm:t>
    </dgm:pt>
    <dgm:pt modelId="{2394234F-D8F1-4F55-9D4F-0F36F25A997A}">
      <dgm:prSet phldrT="[Text]"/>
      <dgm:spPr/>
      <dgm:t>
        <a:bodyPr/>
        <a:lstStyle/>
        <a:p>
          <a:r>
            <a:rPr lang="en-US" dirty="0"/>
            <a:t>5. Suggest Color Changes</a:t>
          </a:r>
        </a:p>
      </dgm:t>
    </dgm:pt>
    <dgm:pt modelId="{7DBE2EE6-9E77-4D46-96C2-6C7392648CEA}" type="parTrans" cxnId="{A3ED0A89-1FD3-4632-ACF4-2FF7688A700C}">
      <dgm:prSet/>
      <dgm:spPr/>
      <dgm:t>
        <a:bodyPr/>
        <a:lstStyle/>
        <a:p>
          <a:endParaRPr lang="en-US"/>
        </a:p>
      </dgm:t>
    </dgm:pt>
    <dgm:pt modelId="{20CAE2ED-ADED-452A-A1FD-F333EFBD52EA}" type="sibTrans" cxnId="{A3ED0A89-1FD3-4632-ACF4-2FF7688A700C}">
      <dgm:prSet/>
      <dgm:spPr/>
      <dgm:t>
        <a:bodyPr/>
        <a:lstStyle/>
        <a:p>
          <a:endParaRPr lang="en-US"/>
        </a:p>
      </dgm:t>
    </dgm:pt>
    <dgm:pt modelId="{E39CC772-1302-4B80-9E58-9C23DA0AA53E}">
      <dgm:prSet phldrT="[Text]"/>
      <dgm:spPr/>
      <dgm:t>
        <a:bodyPr/>
        <a:lstStyle/>
        <a:p>
          <a:r>
            <a:rPr lang="en-US" dirty="0"/>
            <a:t>Inform about least matching color and item </a:t>
          </a:r>
        </a:p>
      </dgm:t>
    </dgm:pt>
    <dgm:pt modelId="{2FB58A9D-A4C2-4043-9445-4EEF91CBE2AB}" type="parTrans" cxnId="{65A0BBB3-8C65-4631-AEB4-5AB29B11CFDC}">
      <dgm:prSet/>
      <dgm:spPr/>
      <dgm:t>
        <a:bodyPr/>
        <a:lstStyle/>
        <a:p>
          <a:endParaRPr lang="en-US"/>
        </a:p>
      </dgm:t>
    </dgm:pt>
    <dgm:pt modelId="{F2562A63-DC70-4934-8D13-85D720D78E18}" type="sibTrans" cxnId="{65A0BBB3-8C65-4631-AEB4-5AB29B11CFDC}">
      <dgm:prSet/>
      <dgm:spPr/>
      <dgm:t>
        <a:bodyPr/>
        <a:lstStyle/>
        <a:p>
          <a:endParaRPr lang="en-US"/>
        </a:p>
      </dgm:t>
    </dgm:pt>
    <dgm:pt modelId="{963AFE3D-B7CB-4275-A2C6-6CA4EB0DBF37}">
      <dgm:prSet phldrT="[Text]"/>
      <dgm:spPr/>
      <dgm:t>
        <a:bodyPr/>
        <a:lstStyle/>
        <a:p>
          <a:r>
            <a:rPr lang="en-US" dirty="0"/>
            <a:t>Suggest better matching color based </a:t>
          </a:r>
        </a:p>
      </dgm:t>
    </dgm:pt>
    <dgm:pt modelId="{3E6CFF9F-6F24-4ED8-B415-E972DE9FAA90}" type="parTrans" cxnId="{580150A7-F52C-49C0-B13B-079D65B30C96}">
      <dgm:prSet/>
      <dgm:spPr/>
      <dgm:t>
        <a:bodyPr/>
        <a:lstStyle/>
        <a:p>
          <a:endParaRPr lang="en-US"/>
        </a:p>
      </dgm:t>
    </dgm:pt>
    <dgm:pt modelId="{33316160-60EE-46D7-8982-D7A016E4CD7A}" type="sibTrans" cxnId="{580150A7-F52C-49C0-B13B-079D65B30C96}">
      <dgm:prSet/>
      <dgm:spPr/>
      <dgm:t>
        <a:bodyPr/>
        <a:lstStyle/>
        <a:p>
          <a:endParaRPr lang="en-US"/>
        </a:p>
      </dgm:t>
    </dgm:pt>
    <dgm:pt modelId="{AB2CA96E-74D0-480C-8ED1-A80A692AF41B}" type="pres">
      <dgm:prSet presAssocID="{4F4046AC-E676-4AC5-9C98-9859C03C845B}" presName="linearFlow" presStyleCnt="0">
        <dgm:presLayoutVars>
          <dgm:dir/>
          <dgm:animLvl val="lvl"/>
          <dgm:resizeHandles val="exact"/>
        </dgm:presLayoutVars>
      </dgm:prSet>
      <dgm:spPr/>
    </dgm:pt>
    <dgm:pt modelId="{170B157D-2716-478B-BCB5-C569E53CFBBB}" type="pres">
      <dgm:prSet presAssocID="{69BFCF6B-98AA-4583-A82F-484558A1FB8F}" presName="composite" presStyleCnt="0"/>
      <dgm:spPr/>
    </dgm:pt>
    <dgm:pt modelId="{1371316B-9404-4CD2-ACDA-79D5EDD47FFF}" type="pres">
      <dgm:prSet presAssocID="{69BFCF6B-98AA-4583-A82F-484558A1FB8F}" presName="parTx" presStyleLbl="node1" presStyleIdx="0" presStyleCnt="2">
        <dgm:presLayoutVars>
          <dgm:chMax val="0"/>
          <dgm:chPref val="0"/>
          <dgm:bulletEnabled val="1"/>
        </dgm:presLayoutVars>
      </dgm:prSet>
      <dgm:spPr/>
    </dgm:pt>
    <dgm:pt modelId="{C5D5999B-4626-4FA0-80CB-2AAF3726C62F}" type="pres">
      <dgm:prSet presAssocID="{69BFCF6B-98AA-4583-A82F-484558A1FB8F}" presName="parSh" presStyleLbl="node1" presStyleIdx="0" presStyleCnt="2"/>
      <dgm:spPr/>
    </dgm:pt>
    <dgm:pt modelId="{CE5CD1FB-9C4C-454B-A825-A0389726681C}" type="pres">
      <dgm:prSet presAssocID="{69BFCF6B-98AA-4583-A82F-484558A1FB8F}" presName="desTx" presStyleLbl="fgAcc1" presStyleIdx="0" presStyleCnt="2">
        <dgm:presLayoutVars>
          <dgm:bulletEnabled val="1"/>
        </dgm:presLayoutVars>
      </dgm:prSet>
      <dgm:spPr/>
    </dgm:pt>
    <dgm:pt modelId="{B5F23286-4C03-479E-9F8C-A773DCB82304}" type="pres">
      <dgm:prSet presAssocID="{A062C8FA-296A-43E1-BFB2-9264A37FC457}" presName="sibTrans" presStyleLbl="sibTrans2D1" presStyleIdx="0" presStyleCnt="1"/>
      <dgm:spPr/>
    </dgm:pt>
    <dgm:pt modelId="{8AF9822F-A779-43AB-A9B6-5970AE30C27C}" type="pres">
      <dgm:prSet presAssocID="{A062C8FA-296A-43E1-BFB2-9264A37FC457}" presName="connTx" presStyleLbl="sibTrans2D1" presStyleIdx="0" presStyleCnt="1"/>
      <dgm:spPr/>
    </dgm:pt>
    <dgm:pt modelId="{3040241B-F0C0-4CC2-977F-C238AB28E848}" type="pres">
      <dgm:prSet presAssocID="{2394234F-D8F1-4F55-9D4F-0F36F25A997A}" presName="composite" presStyleCnt="0"/>
      <dgm:spPr/>
    </dgm:pt>
    <dgm:pt modelId="{57195DBD-DC20-4ED5-87F6-B63146BFD951}" type="pres">
      <dgm:prSet presAssocID="{2394234F-D8F1-4F55-9D4F-0F36F25A997A}" presName="parTx" presStyleLbl="node1" presStyleIdx="0" presStyleCnt="2">
        <dgm:presLayoutVars>
          <dgm:chMax val="0"/>
          <dgm:chPref val="0"/>
          <dgm:bulletEnabled val="1"/>
        </dgm:presLayoutVars>
      </dgm:prSet>
      <dgm:spPr/>
    </dgm:pt>
    <dgm:pt modelId="{BB6BC837-E23E-45DE-A681-4AFC067321D2}" type="pres">
      <dgm:prSet presAssocID="{2394234F-D8F1-4F55-9D4F-0F36F25A997A}" presName="parSh" presStyleLbl="node1" presStyleIdx="1" presStyleCnt="2"/>
      <dgm:spPr/>
    </dgm:pt>
    <dgm:pt modelId="{231C1580-D957-48C3-B6B5-9A25128C669D}" type="pres">
      <dgm:prSet presAssocID="{2394234F-D8F1-4F55-9D4F-0F36F25A997A}" presName="desTx" presStyleLbl="fgAcc1" presStyleIdx="1" presStyleCnt="2">
        <dgm:presLayoutVars>
          <dgm:bulletEnabled val="1"/>
        </dgm:presLayoutVars>
      </dgm:prSet>
      <dgm:spPr/>
    </dgm:pt>
  </dgm:ptLst>
  <dgm:cxnLst>
    <dgm:cxn modelId="{47CD1002-C313-4A40-8BE2-845A46EB8900}" type="presOf" srcId="{69BFCF6B-98AA-4583-A82F-484558A1FB8F}" destId="{C5D5999B-4626-4FA0-80CB-2AAF3726C62F}" srcOrd="1" destOrd="0" presId="urn:microsoft.com/office/officeart/2005/8/layout/process3"/>
    <dgm:cxn modelId="{109D2211-38FD-4160-8193-A1466E4AE855}" type="presOf" srcId="{A062C8FA-296A-43E1-BFB2-9264A37FC457}" destId="{B5F23286-4C03-479E-9F8C-A773DCB82304}" srcOrd="0" destOrd="0" presId="urn:microsoft.com/office/officeart/2005/8/layout/process3"/>
    <dgm:cxn modelId="{AB833317-CABF-483C-B54C-5DF08385EDB8}" type="presOf" srcId="{2394234F-D8F1-4F55-9D4F-0F36F25A997A}" destId="{BB6BC837-E23E-45DE-A681-4AFC067321D2}" srcOrd="1" destOrd="0" presId="urn:microsoft.com/office/officeart/2005/8/layout/process3"/>
    <dgm:cxn modelId="{E918CF1C-34FC-49E9-AF8C-7E9AC2185915}" type="presOf" srcId="{14271BCA-31BA-4012-B464-81858135445C}" destId="{CE5CD1FB-9C4C-454B-A825-A0389726681C}" srcOrd="0" destOrd="1" presId="urn:microsoft.com/office/officeart/2005/8/layout/process3"/>
    <dgm:cxn modelId="{43791124-8A76-4A0F-AC04-53AB4124AE45}" srcId="{69BFCF6B-98AA-4583-A82F-484558A1FB8F}" destId="{CA2B5802-5D99-4038-BE46-DFC80A10A911}" srcOrd="0" destOrd="0" parTransId="{92CF6ECE-255F-4357-BC41-AD7C1C758566}" sibTransId="{F6D7EFC0-6EC2-4016-BE91-D34A433F8410}"/>
    <dgm:cxn modelId="{A5942B24-F928-47C3-B258-C7DDC594C848}" type="presOf" srcId="{4F4046AC-E676-4AC5-9C98-9859C03C845B}" destId="{AB2CA96E-74D0-480C-8ED1-A80A692AF41B}" srcOrd="0" destOrd="0" presId="urn:microsoft.com/office/officeart/2005/8/layout/process3"/>
    <dgm:cxn modelId="{3D027A30-D6EB-49C6-95AD-2FD81ED83759}" type="presOf" srcId="{2394234F-D8F1-4F55-9D4F-0F36F25A997A}" destId="{57195DBD-DC20-4ED5-87F6-B63146BFD951}" srcOrd="0" destOrd="0" presId="urn:microsoft.com/office/officeart/2005/8/layout/process3"/>
    <dgm:cxn modelId="{9C05BE45-F3D9-487B-BDE2-578473A219A7}" type="presOf" srcId="{CA2B5802-5D99-4038-BE46-DFC80A10A911}" destId="{CE5CD1FB-9C4C-454B-A825-A0389726681C}" srcOrd="0" destOrd="0" presId="urn:microsoft.com/office/officeart/2005/8/layout/process3"/>
    <dgm:cxn modelId="{AD9C8157-D810-40D1-9902-4946DF973F97}" srcId="{69BFCF6B-98AA-4583-A82F-484558A1FB8F}" destId="{14271BCA-31BA-4012-B464-81858135445C}" srcOrd="1" destOrd="0" parTransId="{4BCCED79-CD66-42CA-8D92-4810BE88DCE7}" sibTransId="{14C3DA42-18AE-466F-9D56-351D32E7CEEE}"/>
    <dgm:cxn modelId="{A3ED0A89-1FD3-4632-ACF4-2FF7688A700C}" srcId="{4F4046AC-E676-4AC5-9C98-9859C03C845B}" destId="{2394234F-D8F1-4F55-9D4F-0F36F25A997A}" srcOrd="1" destOrd="0" parTransId="{7DBE2EE6-9E77-4D46-96C2-6C7392648CEA}" sibTransId="{20CAE2ED-ADED-452A-A1FD-F333EFBD52EA}"/>
    <dgm:cxn modelId="{580150A7-F52C-49C0-B13B-079D65B30C96}" srcId="{2394234F-D8F1-4F55-9D4F-0F36F25A997A}" destId="{963AFE3D-B7CB-4275-A2C6-6CA4EB0DBF37}" srcOrd="1" destOrd="0" parTransId="{3E6CFF9F-6F24-4ED8-B415-E972DE9FAA90}" sibTransId="{33316160-60EE-46D7-8982-D7A016E4CD7A}"/>
    <dgm:cxn modelId="{586E9EA7-A898-43DA-97AB-7DB4D9273078}" type="presOf" srcId="{69BFCF6B-98AA-4583-A82F-484558A1FB8F}" destId="{1371316B-9404-4CD2-ACDA-79D5EDD47FFF}" srcOrd="0" destOrd="0" presId="urn:microsoft.com/office/officeart/2005/8/layout/process3"/>
    <dgm:cxn modelId="{383960AF-9DDF-4D59-B17F-B58127F9CB5D}" srcId="{4F4046AC-E676-4AC5-9C98-9859C03C845B}" destId="{69BFCF6B-98AA-4583-A82F-484558A1FB8F}" srcOrd="0" destOrd="0" parTransId="{5F7C0768-CC73-4765-AE83-FB6976FAD98B}" sibTransId="{A062C8FA-296A-43E1-BFB2-9264A37FC457}"/>
    <dgm:cxn modelId="{65A0BBB3-8C65-4631-AEB4-5AB29B11CFDC}" srcId="{2394234F-D8F1-4F55-9D4F-0F36F25A997A}" destId="{E39CC772-1302-4B80-9E58-9C23DA0AA53E}" srcOrd="0" destOrd="0" parTransId="{2FB58A9D-A4C2-4043-9445-4EEF91CBE2AB}" sibTransId="{F2562A63-DC70-4934-8D13-85D720D78E18}"/>
    <dgm:cxn modelId="{106208D3-7428-4DB8-8614-C92512A15589}" type="presOf" srcId="{A062C8FA-296A-43E1-BFB2-9264A37FC457}" destId="{8AF9822F-A779-43AB-A9B6-5970AE30C27C}" srcOrd="1" destOrd="0" presId="urn:microsoft.com/office/officeart/2005/8/layout/process3"/>
    <dgm:cxn modelId="{84EA68D8-75A4-4E1D-9E7C-D374CA45D1ED}" type="presOf" srcId="{E39CC772-1302-4B80-9E58-9C23DA0AA53E}" destId="{231C1580-D957-48C3-B6B5-9A25128C669D}" srcOrd="0" destOrd="0" presId="urn:microsoft.com/office/officeart/2005/8/layout/process3"/>
    <dgm:cxn modelId="{4353E6FF-ED3C-47DA-87E7-6FE755281FD5}" type="presOf" srcId="{963AFE3D-B7CB-4275-A2C6-6CA4EB0DBF37}" destId="{231C1580-D957-48C3-B6B5-9A25128C669D}" srcOrd="0" destOrd="1" presId="urn:microsoft.com/office/officeart/2005/8/layout/process3"/>
    <dgm:cxn modelId="{0B876533-7345-48B5-A109-17063D4954F5}" type="presParOf" srcId="{AB2CA96E-74D0-480C-8ED1-A80A692AF41B}" destId="{170B157D-2716-478B-BCB5-C569E53CFBBB}" srcOrd="0" destOrd="0" presId="urn:microsoft.com/office/officeart/2005/8/layout/process3"/>
    <dgm:cxn modelId="{9D07AFE6-CA70-4DF9-88D0-AE3C7BA584DE}" type="presParOf" srcId="{170B157D-2716-478B-BCB5-C569E53CFBBB}" destId="{1371316B-9404-4CD2-ACDA-79D5EDD47FFF}" srcOrd="0" destOrd="0" presId="urn:microsoft.com/office/officeart/2005/8/layout/process3"/>
    <dgm:cxn modelId="{2EA80BCF-42DB-4B9B-A51D-5527A39D2FA8}" type="presParOf" srcId="{170B157D-2716-478B-BCB5-C569E53CFBBB}" destId="{C5D5999B-4626-4FA0-80CB-2AAF3726C62F}" srcOrd="1" destOrd="0" presId="urn:microsoft.com/office/officeart/2005/8/layout/process3"/>
    <dgm:cxn modelId="{531DD122-C17A-420F-B3F7-C687A84C9DE1}" type="presParOf" srcId="{170B157D-2716-478B-BCB5-C569E53CFBBB}" destId="{CE5CD1FB-9C4C-454B-A825-A0389726681C}" srcOrd="2" destOrd="0" presId="urn:microsoft.com/office/officeart/2005/8/layout/process3"/>
    <dgm:cxn modelId="{7D5089F9-AA86-41F4-B24D-52364223FF45}" type="presParOf" srcId="{AB2CA96E-74D0-480C-8ED1-A80A692AF41B}" destId="{B5F23286-4C03-479E-9F8C-A773DCB82304}" srcOrd="1" destOrd="0" presId="urn:microsoft.com/office/officeart/2005/8/layout/process3"/>
    <dgm:cxn modelId="{9594397D-13ED-4600-AFAA-CA95A15871DB}" type="presParOf" srcId="{B5F23286-4C03-479E-9F8C-A773DCB82304}" destId="{8AF9822F-A779-43AB-A9B6-5970AE30C27C}" srcOrd="0" destOrd="0" presId="urn:microsoft.com/office/officeart/2005/8/layout/process3"/>
    <dgm:cxn modelId="{99BA0920-F339-46AE-9263-D8B68E0F63F4}" type="presParOf" srcId="{AB2CA96E-74D0-480C-8ED1-A80A692AF41B}" destId="{3040241B-F0C0-4CC2-977F-C238AB28E848}" srcOrd="2" destOrd="0" presId="urn:microsoft.com/office/officeart/2005/8/layout/process3"/>
    <dgm:cxn modelId="{C1E38570-10EB-448A-A6F1-E6F9D20F199E}" type="presParOf" srcId="{3040241B-F0C0-4CC2-977F-C238AB28E848}" destId="{57195DBD-DC20-4ED5-87F6-B63146BFD951}" srcOrd="0" destOrd="0" presId="urn:microsoft.com/office/officeart/2005/8/layout/process3"/>
    <dgm:cxn modelId="{AE232B53-57A9-4C91-95E5-BED2CD23EC9D}" type="presParOf" srcId="{3040241B-F0C0-4CC2-977F-C238AB28E848}" destId="{BB6BC837-E23E-45DE-A681-4AFC067321D2}" srcOrd="1" destOrd="0" presId="urn:microsoft.com/office/officeart/2005/8/layout/process3"/>
    <dgm:cxn modelId="{92BAFB63-CD92-44B0-A6DF-8AF20D253F2C}" type="presParOf" srcId="{3040241B-F0C0-4CC2-977F-C238AB28E848}" destId="{231C1580-D957-48C3-B6B5-9A25128C669D}"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8B40A-85CB-44CF-9E81-3063936285E3}">
      <dsp:nvSpPr>
        <dsp:cNvPr id="0" name=""/>
        <dsp:cNvSpPr/>
      </dsp:nvSpPr>
      <dsp:spPr>
        <a:xfrm>
          <a:off x="7153948" y="1098405"/>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524FB-3A0E-4BA5-B04E-59FC2E252AEB}">
      <dsp:nvSpPr>
        <dsp:cNvPr id="0" name=""/>
        <dsp:cNvSpPr/>
      </dsp:nvSpPr>
      <dsp:spPr>
        <a:xfrm>
          <a:off x="7387952" y="133241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451185-6747-4E77-A3B3-9CCD7AC625EB}">
      <dsp:nvSpPr>
        <dsp:cNvPr id="0" name=""/>
        <dsp:cNvSpPr/>
      </dsp:nvSpPr>
      <dsp:spPr>
        <a:xfrm>
          <a:off x="6802956" y="25383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i="0" kern="1200" dirty="0"/>
            <a:t>Connection to Course</a:t>
          </a:r>
          <a:endParaRPr lang="en-US" sz="2200" kern="1200" dirty="0"/>
        </a:p>
      </dsp:txBody>
      <dsp:txXfrm>
        <a:off x="6802956" y="2538391"/>
        <a:ext cx="1800000" cy="720000"/>
      </dsp:txXfrm>
    </dsp:sp>
    <dsp:sp modelId="{C4618682-3912-4E72-999D-4BF5CD06322D}">
      <dsp:nvSpPr>
        <dsp:cNvPr id="0" name=""/>
        <dsp:cNvSpPr/>
      </dsp:nvSpPr>
      <dsp:spPr>
        <a:xfrm>
          <a:off x="2954789" y="1093574"/>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F9AEA-3377-4AFB-BDDB-45672D648ACC}">
      <dsp:nvSpPr>
        <dsp:cNvPr id="0" name=""/>
        <dsp:cNvSpPr/>
      </dsp:nvSpPr>
      <dsp:spPr>
        <a:xfrm>
          <a:off x="3188789" y="132757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EA8AF0-CDCB-4FBD-8FCB-A8EECB922CE0}">
      <dsp:nvSpPr>
        <dsp:cNvPr id="0" name=""/>
        <dsp:cNvSpPr/>
      </dsp:nvSpPr>
      <dsp:spPr>
        <a:xfrm>
          <a:off x="2603789" y="25335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i="0" kern="1200" dirty="0"/>
            <a:t>Real-world Application</a:t>
          </a:r>
          <a:endParaRPr lang="en-US" sz="2200" kern="1200" dirty="0"/>
        </a:p>
      </dsp:txBody>
      <dsp:txXfrm>
        <a:off x="2603789" y="2533574"/>
        <a:ext cx="1800000" cy="720000"/>
      </dsp:txXfrm>
    </dsp:sp>
    <dsp:sp modelId="{1F290E81-B7E4-40F0-A220-DB97594D9AE3}">
      <dsp:nvSpPr>
        <dsp:cNvPr id="0" name=""/>
        <dsp:cNvSpPr/>
      </dsp:nvSpPr>
      <dsp:spPr>
        <a:xfrm>
          <a:off x="5069789" y="1093574"/>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BD919-83B2-43D2-B22A-C1D340DD896A}">
      <dsp:nvSpPr>
        <dsp:cNvPr id="0" name=""/>
        <dsp:cNvSpPr/>
      </dsp:nvSpPr>
      <dsp:spPr>
        <a:xfrm>
          <a:off x="5303789" y="132757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410A1B-B3E5-49A9-AA89-AAA8A26BCB24}">
      <dsp:nvSpPr>
        <dsp:cNvPr id="0" name=""/>
        <dsp:cNvSpPr/>
      </dsp:nvSpPr>
      <dsp:spPr>
        <a:xfrm>
          <a:off x="4718789" y="25335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i="0" kern="1200" dirty="0"/>
            <a:t>Technical Challenge</a:t>
          </a:r>
          <a:endParaRPr lang="en-US" sz="2200" kern="1200" dirty="0"/>
        </a:p>
      </dsp:txBody>
      <dsp:txXfrm>
        <a:off x="4718789" y="2533574"/>
        <a:ext cx="1800000" cy="720000"/>
      </dsp:txXfrm>
    </dsp:sp>
    <dsp:sp modelId="{17388459-6EB8-4F5E-BF5C-9EB4EB9F5789}">
      <dsp:nvSpPr>
        <dsp:cNvPr id="0" name=""/>
        <dsp:cNvSpPr/>
      </dsp:nvSpPr>
      <dsp:spPr>
        <a:xfrm>
          <a:off x="842017" y="110206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D9CF1-097F-4361-ABD4-11EB84ECFAE9}">
      <dsp:nvSpPr>
        <dsp:cNvPr id="0" name=""/>
        <dsp:cNvSpPr/>
      </dsp:nvSpPr>
      <dsp:spPr>
        <a:xfrm>
          <a:off x="1063557" y="133606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08D94C-0979-4A7E-9611-4E89C272E0B9}">
      <dsp:nvSpPr>
        <dsp:cNvPr id="0" name=""/>
        <dsp:cNvSpPr/>
      </dsp:nvSpPr>
      <dsp:spPr>
        <a:xfrm>
          <a:off x="482111" y="253373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i="0" kern="1200" dirty="0"/>
            <a:t>Fashion Challenge</a:t>
          </a:r>
          <a:endParaRPr lang="en-US" sz="2200" kern="1200" dirty="0"/>
        </a:p>
      </dsp:txBody>
      <dsp:txXfrm>
        <a:off x="482111" y="2533732"/>
        <a:ext cx="1800000" cy="720000"/>
      </dsp:txXfrm>
    </dsp:sp>
    <dsp:sp modelId="{21D2485F-A179-4312-960D-B04D23F73093}">
      <dsp:nvSpPr>
        <dsp:cNvPr id="0" name=""/>
        <dsp:cNvSpPr/>
      </dsp:nvSpPr>
      <dsp:spPr>
        <a:xfrm>
          <a:off x="9299790" y="109357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EB1C6-24EC-4328-9469-745343CCA869}">
      <dsp:nvSpPr>
        <dsp:cNvPr id="0" name=""/>
        <dsp:cNvSpPr/>
      </dsp:nvSpPr>
      <dsp:spPr>
        <a:xfrm>
          <a:off x="9533790" y="132757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A5D214-334E-4BA2-B451-DC551C28264B}">
      <dsp:nvSpPr>
        <dsp:cNvPr id="0" name=""/>
        <dsp:cNvSpPr/>
      </dsp:nvSpPr>
      <dsp:spPr>
        <a:xfrm>
          <a:off x="8948790" y="25335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Real-Product Target</a:t>
          </a:r>
        </a:p>
      </dsp:txBody>
      <dsp:txXfrm>
        <a:off x="8948790" y="2533574"/>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999B-4626-4FA0-80CB-2AAF3726C62F}">
      <dsp:nvSpPr>
        <dsp:cNvPr id="0" name=""/>
        <dsp:cNvSpPr/>
      </dsp:nvSpPr>
      <dsp:spPr>
        <a:xfrm>
          <a:off x="5147" y="60218"/>
          <a:ext cx="2340545" cy="93633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1. Data mining and preparation </a:t>
          </a:r>
        </a:p>
      </dsp:txBody>
      <dsp:txXfrm>
        <a:off x="5147" y="60218"/>
        <a:ext cx="2340545" cy="624224"/>
      </dsp:txXfrm>
    </dsp:sp>
    <dsp:sp modelId="{CE5CD1FB-9C4C-454B-A825-A0389726681C}">
      <dsp:nvSpPr>
        <dsp:cNvPr id="0" name=""/>
        <dsp:cNvSpPr/>
      </dsp:nvSpPr>
      <dsp:spPr>
        <a:xfrm>
          <a:off x="484536" y="684442"/>
          <a:ext cx="2340545" cy="1744200"/>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Downloaded DeepFashion2 </a:t>
          </a:r>
        </a:p>
        <a:p>
          <a:pPr marL="171450" lvl="1" indent="-171450" algn="l" defTabSz="711200">
            <a:lnSpc>
              <a:spcPct val="90000"/>
            </a:lnSpc>
            <a:spcBef>
              <a:spcPct val="0"/>
            </a:spcBef>
            <a:spcAft>
              <a:spcPct val="15000"/>
            </a:spcAft>
            <a:buChar char="•"/>
          </a:pPr>
          <a:r>
            <a:rPr lang="en-US" sz="1600" kern="1200" dirty="0"/>
            <a:t>Preprocess dataset, convert into YOLOv8 data structure</a:t>
          </a:r>
        </a:p>
      </dsp:txBody>
      <dsp:txXfrm>
        <a:off x="535622" y="735528"/>
        <a:ext cx="2238373" cy="1642028"/>
      </dsp:txXfrm>
    </dsp:sp>
    <dsp:sp modelId="{B5F23286-4C03-479E-9F8C-A773DCB82304}">
      <dsp:nvSpPr>
        <dsp:cNvPr id="0" name=""/>
        <dsp:cNvSpPr/>
      </dsp:nvSpPr>
      <dsp:spPr>
        <a:xfrm>
          <a:off x="2700510" y="80966"/>
          <a:ext cx="752214" cy="58272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700510" y="197512"/>
        <a:ext cx="577396" cy="349636"/>
      </dsp:txXfrm>
    </dsp:sp>
    <dsp:sp modelId="{BB6BC837-E23E-45DE-A681-4AFC067321D2}">
      <dsp:nvSpPr>
        <dsp:cNvPr id="0" name=""/>
        <dsp:cNvSpPr/>
      </dsp:nvSpPr>
      <dsp:spPr>
        <a:xfrm>
          <a:off x="3764965" y="60218"/>
          <a:ext cx="2340545" cy="936337"/>
        </a:xfrm>
        <a:prstGeom prst="roundRect">
          <a:avLst>
            <a:gd name="adj" fmla="val 10000"/>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2. Train Clothing Recognition Model</a:t>
          </a:r>
        </a:p>
      </dsp:txBody>
      <dsp:txXfrm>
        <a:off x="3764965" y="60218"/>
        <a:ext cx="2340545" cy="624224"/>
      </dsp:txXfrm>
    </dsp:sp>
    <dsp:sp modelId="{231C1580-D957-48C3-B6B5-9A25128C669D}">
      <dsp:nvSpPr>
        <dsp:cNvPr id="0" name=""/>
        <dsp:cNvSpPr/>
      </dsp:nvSpPr>
      <dsp:spPr>
        <a:xfrm>
          <a:off x="4244354" y="684442"/>
          <a:ext cx="2340545" cy="1744200"/>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Train YOLOv8 on recognizing cloths patterns (13)</a:t>
          </a:r>
        </a:p>
        <a:p>
          <a:pPr marL="171450" lvl="1" indent="-171450" algn="l" defTabSz="711200">
            <a:lnSpc>
              <a:spcPct val="90000"/>
            </a:lnSpc>
            <a:spcBef>
              <a:spcPct val="0"/>
            </a:spcBef>
            <a:spcAft>
              <a:spcPct val="15000"/>
            </a:spcAft>
            <a:buChar char="•"/>
          </a:pPr>
          <a:r>
            <a:rPr lang="en-US" sz="1600" kern="1200" dirty="0"/>
            <a:t>Detect clothing item (segmentation mask)</a:t>
          </a:r>
        </a:p>
      </dsp:txBody>
      <dsp:txXfrm>
        <a:off x="4295440" y="735528"/>
        <a:ext cx="2238373" cy="1642028"/>
      </dsp:txXfrm>
    </dsp:sp>
    <dsp:sp modelId="{2AD9B6E4-3BFA-4F7D-8AF0-D0C07EFCA390}">
      <dsp:nvSpPr>
        <dsp:cNvPr id="0" name=""/>
        <dsp:cNvSpPr/>
      </dsp:nvSpPr>
      <dsp:spPr>
        <a:xfrm>
          <a:off x="6460328" y="80966"/>
          <a:ext cx="752214" cy="582728"/>
        </a:xfrm>
        <a:prstGeom prst="rightArrow">
          <a:avLst>
            <a:gd name="adj1" fmla="val 60000"/>
            <a:gd name="adj2" fmla="val 50000"/>
          </a:avLst>
        </a:prstGeom>
        <a:solidFill>
          <a:schemeClr val="accent2">
            <a:hueOff val="-1331824"/>
            <a:satOff val="-586"/>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60328" y="197512"/>
        <a:ext cx="577396" cy="349636"/>
      </dsp:txXfrm>
    </dsp:sp>
    <dsp:sp modelId="{88B6DDE3-E7A8-4785-B7EA-CBB8AB5B2527}">
      <dsp:nvSpPr>
        <dsp:cNvPr id="0" name=""/>
        <dsp:cNvSpPr/>
      </dsp:nvSpPr>
      <dsp:spPr>
        <a:xfrm>
          <a:off x="7524783" y="60218"/>
          <a:ext cx="2340545" cy="936337"/>
        </a:xfrm>
        <a:prstGeom prst="roundRect">
          <a:avLst>
            <a:gd name="adj" fmla="val 10000"/>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3. Extract Dominant Colors for Each Item</a:t>
          </a:r>
        </a:p>
      </dsp:txBody>
      <dsp:txXfrm>
        <a:off x="7524783" y="60218"/>
        <a:ext cx="2340545" cy="624224"/>
      </dsp:txXfrm>
    </dsp:sp>
    <dsp:sp modelId="{0ACDBF00-5C1D-4376-9C11-9E124707D5B1}">
      <dsp:nvSpPr>
        <dsp:cNvPr id="0" name=""/>
        <dsp:cNvSpPr/>
      </dsp:nvSpPr>
      <dsp:spPr>
        <a:xfrm>
          <a:off x="8004172" y="684442"/>
          <a:ext cx="2340545" cy="1744200"/>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Extract the region per mask</a:t>
          </a:r>
        </a:p>
        <a:p>
          <a:pPr marL="171450" lvl="1" indent="-171450" algn="l" defTabSz="711200">
            <a:lnSpc>
              <a:spcPct val="90000"/>
            </a:lnSpc>
            <a:spcBef>
              <a:spcPct val="0"/>
            </a:spcBef>
            <a:spcAft>
              <a:spcPct val="15000"/>
            </a:spcAft>
            <a:buChar char="•"/>
          </a:pPr>
          <a:r>
            <a:rPr lang="en-US" sz="1600" kern="1200" dirty="0" err="1"/>
            <a:t>KMeans</a:t>
          </a:r>
          <a:r>
            <a:rPr lang="en-US" sz="1600" kern="1200" dirty="0"/>
            <a:t> in HSV space clustering for dominant color</a:t>
          </a:r>
        </a:p>
        <a:p>
          <a:pPr marL="171450" lvl="1" indent="-171450" algn="l" defTabSz="711200">
            <a:lnSpc>
              <a:spcPct val="90000"/>
            </a:lnSpc>
            <a:spcBef>
              <a:spcPct val="0"/>
            </a:spcBef>
            <a:spcAft>
              <a:spcPct val="15000"/>
            </a:spcAft>
            <a:buChar char="•"/>
          </a:pPr>
          <a:r>
            <a:rPr lang="en-US" sz="1600" kern="1200" dirty="0"/>
            <a:t>Hue to classify color</a:t>
          </a:r>
        </a:p>
      </dsp:txBody>
      <dsp:txXfrm>
        <a:off x="8055258" y="735528"/>
        <a:ext cx="2238373" cy="16420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999B-4626-4FA0-80CB-2AAF3726C62F}">
      <dsp:nvSpPr>
        <dsp:cNvPr id="0" name=""/>
        <dsp:cNvSpPr/>
      </dsp:nvSpPr>
      <dsp:spPr>
        <a:xfrm>
          <a:off x="2761" y="18600"/>
          <a:ext cx="2370628" cy="992391"/>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4. Apply Color Matching Rules </a:t>
          </a:r>
        </a:p>
      </dsp:txBody>
      <dsp:txXfrm>
        <a:off x="2761" y="18600"/>
        <a:ext cx="2370628" cy="661594"/>
      </dsp:txXfrm>
    </dsp:sp>
    <dsp:sp modelId="{CE5CD1FB-9C4C-454B-A825-A0389726681C}">
      <dsp:nvSpPr>
        <dsp:cNvPr id="0" name=""/>
        <dsp:cNvSpPr/>
      </dsp:nvSpPr>
      <dsp:spPr>
        <a:xfrm>
          <a:off x="488311" y="680194"/>
          <a:ext cx="2370628" cy="1853212"/>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 color theory to assess the harmony of detected colors</a:t>
          </a:r>
        </a:p>
        <a:p>
          <a:pPr marL="171450" lvl="1" indent="-171450" algn="l" defTabSz="755650">
            <a:lnSpc>
              <a:spcPct val="90000"/>
            </a:lnSpc>
            <a:spcBef>
              <a:spcPct val="0"/>
            </a:spcBef>
            <a:spcAft>
              <a:spcPct val="15000"/>
            </a:spcAft>
            <a:buChar char="•"/>
          </a:pPr>
          <a:r>
            <a:rPr lang="en-US" sz="1700" kern="1200" dirty="0"/>
            <a:t>Define least matching clothes </a:t>
          </a:r>
        </a:p>
      </dsp:txBody>
      <dsp:txXfrm>
        <a:off x="542590" y="734473"/>
        <a:ext cx="2262070" cy="1744654"/>
      </dsp:txXfrm>
    </dsp:sp>
    <dsp:sp modelId="{B5F23286-4C03-479E-9F8C-A773DCB82304}">
      <dsp:nvSpPr>
        <dsp:cNvPr id="0" name=""/>
        <dsp:cNvSpPr/>
      </dsp:nvSpPr>
      <dsp:spPr>
        <a:xfrm>
          <a:off x="2732768" y="54288"/>
          <a:ext cx="761882" cy="59021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32768" y="172331"/>
        <a:ext cx="584817" cy="354131"/>
      </dsp:txXfrm>
    </dsp:sp>
    <dsp:sp modelId="{BB6BC837-E23E-45DE-A681-4AFC067321D2}">
      <dsp:nvSpPr>
        <dsp:cNvPr id="0" name=""/>
        <dsp:cNvSpPr/>
      </dsp:nvSpPr>
      <dsp:spPr>
        <a:xfrm>
          <a:off x="3810904" y="18600"/>
          <a:ext cx="2370628" cy="992391"/>
        </a:xfrm>
        <a:prstGeom prst="roundRect">
          <a:avLst>
            <a:gd name="adj" fmla="val 10000"/>
          </a:avLst>
        </a:prstGeom>
        <a:solidFill>
          <a:schemeClr val="accent4">
            <a:hueOff val="-1528355"/>
            <a:satOff val="-10245"/>
            <a:lumOff val="-10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5. Suggest Color Changes</a:t>
          </a:r>
        </a:p>
      </dsp:txBody>
      <dsp:txXfrm>
        <a:off x="3810904" y="18600"/>
        <a:ext cx="2370628" cy="661594"/>
      </dsp:txXfrm>
    </dsp:sp>
    <dsp:sp modelId="{231C1580-D957-48C3-B6B5-9A25128C669D}">
      <dsp:nvSpPr>
        <dsp:cNvPr id="0" name=""/>
        <dsp:cNvSpPr/>
      </dsp:nvSpPr>
      <dsp:spPr>
        <a:xfrm>
          <a:off x="4296455" y="680194"/>
          <a:ext cx="2370628" cy="1853212"/>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1528355"/>
              <a:satOff val="-10245"/>
              <a:lumOff val="-105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Inform about least matching color and item </a:t>
          </a:r>
        </a:p>
        <a:p>
          <a:pPr marL="171450" lvl="1" indent="-171450" algn="l" defTabSz="755650">
            <a:lnSpc>
              <a:spcPct val="90000"/>
            </a:lnSpc>
            <a:spcBef>
              <a:spcPct val="0"/>
            </a:spcBef>
            <a:spcAft>
              <a:spcPct val="15000"/>
            </a:spcAft>
            <a:buChar char="•"/>
          </a:pPr>
          <a:r>
            <a:rPr lang="en-US" sz="1700" kern="1200" dirty="0"/>
            <a:t>Suggest better matching color based </a:t>
          </a:r>
        </a:p>
      </dsp:txBody>
      <dsp:txXfrm>
        <a:off x="4350734" y="734473"/>
        <a:ext cx="2262070" cy="174465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6/4/2025</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6/4/2025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ptune.ai/blog/k-means-cluster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pinecone.io/learn/k-means-clustering/" TargetMode="External"/><Relationship Id="rId5" Type="http://schemas.openxmlformats.org/officeDocument/2006/relationships/hyperlink" Target="https://www.linkedin.com/pulse/k-means-clustering-overview-ben-wu" TargetMode="External"/><Relationship Id="rId4" Type="http://schemas.openxmlformats.org/officeDocument/2006/relationships/hyperlink" Target="https://www.displayr.com/what-is-k-means-cluster-analysi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yolov8.org/yolov8-architecture-explained/"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v7labs.com/blog/yolo-object-detection" TargetMode="External"/><Relationship Id="rId5" Type="http://schemas.openxmlformats.org/officeDocument/2006/relationships/hyperlink" Target="https://paperswithcode.com/method/fpn" TargetMode="External"/><Relationship Id="rId4" Type="http://schemas.openxmlformats.org/officeDocument/2006/relationships/hyperlink" Target="https://www.jatit.org/volumes/Vol103No6/30Vol103No6.pdf"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blog.roboflow.com/mask-rcnn/" TargetMode="External"/><Relationship Id="rId3" Type="http://schemas.openxmlformats.org/officeDocument/2006/relationships/hyperlink" Target="https://www.nature.com/articles/s41598-025-02131-7" TargetMode="External"/><Relationship Id="rId7" Type="http://schemas.openxmlformats.org/officeDocument/2006/relationships/hyperlink" Target="https://viso.ai/deep-learning/mask-r-cnn/" TargetMode="External"/><Relationship Id="rId12" Type="http://schemas.openxmlformats.org/officeDocument/2006/relationships/hyperlink" Target="https://github.com/Jayveersinh-Raj/mask_rcnn_vs_yolov8"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arxiv.org/html/2404.00645v1" TargetMode="External"/><Relationship Id="rId11" Type="http://schemas.openxmlformats.org/officeDocument/2006/relationships/hyperlink" Target="https://papers.ssrn.com/sol3/Delivery.cfm/e48b45b4-639f-4838-bb56-d9c9d55efda6-MECA.pdf?abstractid=4663175&amp;mirid=1&amp;type=2" TargetMode="External"/><Relationship Id="rId5" Type="http://schemas.openxmlformats.org/officeDocument/2006/relationships/hyperlink" Target="https://www.labelvisor.com/enhancing-retail-analytics-with-yolov8-object-detection/" TargetMode="External"/><Relationship Id="rId10" Type="http://schemas.openxmlformats.org/officeDocument/2006/relationships/hyperlink" Target="https://www.labelvisor.com/yolov8-vs-mask-r-cnn-in-depth-analysis-and-comparison/" TargetMode="External"/><Relationship Id="rId4" Type="http://schemas.openxmlformats.org/officeDocument/2006/relationships/hyperlink" Target="https://arxiv.org/abs/2312.07935" TargetMode="External"/><Relationship Id="rId9" Type="http://schemas.openxmlformats.org/officeDocument/2006/relationships/hyperlink" Target="https://www.ultralytics.com/blog/what-is-mask-r-cnn-and-how-does-it-work"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papers.ssrn.com/sol3/Delivery.cfm/9b3d885f-608d-4ec0-aa1d-ceb76cb38bde-MECA.pdf?abstractid=5002502&amp;mirid=1" TargetMode="External"/><Relationship Id="rId3" Type="http://schemas.openxmlformats.org/officeDocument/2006/relationships/hyperlink" Target="https://www.ibm.com/think/topics/learning-rate" TargetMode="External"/><Relationship Id="rId7" Type="http://schemas.openxmlformats.org/officeDocument/2006/relationships/hyperlink" Target="https://github.com/ultralytics/yolov5/issues/9257"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harpreetsahota.hashnode.dev/breaking-down-sgd-adam-and-rmsprop-an-intuitive-explanation" TargetMode="External"/><Relationship Id="rId5" Type="http://schemas.openxmlformats.org/officeDocument/2006/relationships/hyperlink" Target="https://scikit-learn.org/stable/modules/sgd.html" TargetMode="External"/><Relationship Id="rId10" Type="http://schemas.openxmlformats.org/officeDocument/2006/relationships/hyperlink" Target="https://stackoverflow.com/questions/51017181/what-should-be-the-value-for-learning-rate-and-momentum" TargetMode="External"/><Relationship Id="rId4" Type="http://schemas.openxmlformats.org/officeDocument/2006/relationships/hyperlink" Target="https://www.ultralytics.com/glossary/stochastic-gradient-descent-sgd" TargetMode="External"/><Relationship Id="rId9" Type="http://schemas.openxmlformats.org/officeDocument/2006/relationships/hyperlink" Target="https://stackoverflow.com/questions/44283166/momentum-0-9-and-0-99-in-sg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arxiv.org/html/2406.03478v1" TargetMode="External"/><Relationship Id="rId13" Type="http://schemas.openxmlformats.org/officeDocument/2006/relationships/hyperlink" Target="https://h2o.ai/wiki/multiclass-classification/" TargetMode="External"/><Relationship Id="rId3" Type="http://schemas.openxmlformats.org/officeDocument/2006/relationships/hyperlink" Target="https://www.ibm.com/think/topics/supervised-learning" TargetMode="External"/><Relationship Id="rId7" Type="http://schemas.openxmlformats.org/officeDocument/2006/relationships/hyperlink" Target="https://pmc.ncbi.nlm.nih.gov/articles/PMC7543793/" TargetMode="External"/><Relationship Id="rId12" Type="http://schemas.openxmlformats.org/officeDocument/2006/relationships/hyperlink" Target="https://www.datacamp.com/blog/yolo-object-detection-explained" TargetMode="External"/><Relationship Id="rId2" Type="http://schemas.openxmlformats.org/officeDocument/2006/relationships/slide" Target="../slides/slide35.xml"/><Relationship Id="rId16" Type="http://schemas.openxmlformats.org/officeDocument/2006/relationships/hyperlink" Target="https://www.v7labs.com/blog/mean-average-precision" TargetMode="External"/><Relationship Id="rId1" Type="http://schemas.openxmlformats.org/officeDocument/2006/relationships/notesMaster" Target="../notesMasters/notesMaster1.xml"/><Relationship Id="rId6" Type="http://schemas.openxmlformats.org/officeDocument/2006/relationships/hyperlink" Target="https://www.ibm.com/think/topics/unsupervised-learning" TargetMode="External"/><Relationship Id="rId11" Type="http://schemas.openxmlformats.org/officeDocument/2006/relationships/hyperlink" Target="https://pyimagesearch.com/2020/10/05/object-detection-bounding-box-regression-with-keras-tensorflow-and-deep-learning/" TargetMode="External"/><Relationship Id="rId5" Type="http://schemas.openxmlformats.org/officeDocument/2006/relationships/hyperlink" Target="https://encord.com/blog/mastering-supervised-learning-a-comprehensive-guide/" TargetMode="External"/><Relationship Id="rId15" Type="http://schemas.openxmlformats.org/officeDocument/2006/relationships/hyperlink" Target="https://kili-technology.com/data-labeling/machine-learning/mean-average-precision-map-a-complete-guide" TargetMode="External"/><Relationship Id="rId10" Type="http://schemas.openxmlformats.org/officeDocument/2006/relationships/hyperlink" Target="https://publications.ibpsa.org/proceedings/asim/2024/papers/B07_asim2024_1256.pdf" TargetMode="External"/><Relationship Id="rId4" Type="http://schemas.openxmlformats.org/officeDocument/2006/relationships/hyperlink" Target="https://en.wikipedia.org/wiki/Supervised_learning" TargetMode="External"/><Relationship Id="rId9" Type="http://schemas.openxmlformats.org/officeDocument/2006/relationships/hyperlink" Target="https://www.numberanalytics.com/blog/practical-cnn-applications-insights" TargetMode="External"/><Relationship Id="rId14" Type="http://schemas.openxmlformats.org/officeDocument/2006/relationships/hyperlink" Target="https://builtin.com/machine-learning/multiclass-classific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Applied both supervised (YOLOv8 training) and unsupervised (K-means clustering) paradigms as covered in Lecture 01.</a:t>
            </a:r>
          </a:p>
          <a:p>
            <a:r>
              <a:rPr lang="en-US" sz="1200" b="0" i="0" kern="1200" dirty="0">
                <a:solidFill>
                  <a:schemeClr val="tx1"/>
                </a:solidFill>
                <a:effectLst/>
                <a:latin typeface="+mn-lt"/>
                <a:ea typeface="+mn-ea"/>
                <a:cs typeface="+mn-cs"/>
              </a:rPr>
              <a:t>The core of workflow is an object detection and classification task, using YOLOv8 to both localize and categorize clothing items in images. The color extraction uses unsupervised learning, and the final steps are rule-based, leveraging domain knowledge rather than learning from data. </a:t>
            </a:r>
          </a:p>
          <a:p>
            <a:endParaRPr lang="de-DE"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task is an object detection and classification task, with additional steps involving color analysis and rule-based recommendation.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Object Detection: model (YOLOv8) is trained to detect clothing items in images by predicting their locations (bounding boxes) and segmenting precise pixels (masks). This is a classic object detection task, where the goal is to both localize and classify multiple objects (clothing items) within an image.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Classification: Each detected clothing item is classified into one of several categories (e.g., "skirt," "vest," "trousers"). This is a multi-class classification problem within the detected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Attribute Extraction (Unsupervised/Clustering): The extraction of dominant colors using clustering algorithms like </a:t>
            </a:r>
            <a:r>
              <a:rPr lang="en-US" sz="1200" b="0" i="0" kern="1200" dirty="0" err="1">
                <a:solidFill>
                  <a:schemeClr val="tx1"/>
                </a:solidFill>
                <a:effectLst/>
                <a:latin typeface="+mn-lt"/>
                <a:ea typeface="+mn-ea"/>
                <a:cs typeface="+mn-cs"/>
              </a:rPr>
              <a:t>KMeans</a:t>
            </a:r>
            <a:r>
              <a:rPr lang="en-US" sz="1200" b="0" i="0" kern="1200" dirty="0">
                <a:solidFill>
                  <a:schemeClr val="tx1"/>
                </a:solidFill>
                <a:effectLst/>
                <a:latin typeface="+mn-lt"/>
                <a:ea typeface="+mn-ea"/>
                <a:cs typeface="+mn-cs"/>
              </a:rPr>
              <a:t> in HSV space is an unsupervised learning component, as you are grouping pixel colors without explicit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Rule-Based Recommendation: Applying color theory and fashion rules to suggest color changes is a post-processing, rule-based system, not a typical machine learning task.</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11</a:t>
            </a:fld>
            <a:endParaRPr lang="en-US" noProof="0" dirty="0"/>
          </a:p>
        </p:txBody>
      </p:sp>
    </p:spTree>
    <p:extLst>
      <p:ext uri="{BB962C8B-B14F-4D97-AF65-F5344CB8AC3E}">
        <p14:creationId xmlns:p14="http://schemas.microsoft.com/office/powerpoint/2010/main" val="424526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Applied both supervised (YOLOv8 training) and unsupervised (K-means clustering) paradigms as covered in Lecture 01</a:t>
            </a:r>
          </a:p>
          <a:p>
            <a:endParaRPr lang="en-US" sz="1200" b="0" i="0" kern="1200" dirty="0">
              <a:solidFill>
                <a:schemeClr val="tx1"/>
              </a:solidFill>
              <a:effectLst/>
              <a:latin typeface="+mn-lt"/>
              <a:ea typeface="+mn-ea"/>
              <a:cs typeface="+mn-cs"/>
            </a:endParaRPr>
          </a:p>
          <a:p>
            <a:pPr algn="l">
              <a:buNone/>
            </a:pPr>
            <a:r>
              <a:rPr lang="en-GB" b="0" i="0" dirty="0">
                <a:effectLst/>
                <a:latin typeface="fkGroteskNeue"/>
              </a:rPr>
              <a:t>K-means is a clustering algorithm that groups data points into K clusters based on similarity. Here's how it works:</a:t>
            </a:r>
          </a:p>
          <a:p>
            <a:pPr algn="l">
              <a:buNone/>
            </a:pPr>
            <a:r>
              <a:rPr lang="en-GB" b="0" i="0" dirty="0">
                <a:effectLst/>
                <a:latin typeface="fkGrotesk"/>
              </a:rPr>
              <a:t>Algorithm Steps</a:t>
            </a:r>
          </a:p>
          <a:p>
            <a:pPr algn="l">
              <a:buNone/>
            </a:pPr>
            <a:r>
              <a:rPr lang="en-GB" b="0" i="0" dirty="0">
                <a:effectLst/>
                <a:latin typeface="fkGroteskNeue"/>
              </a:rPr>
              <a:t>1. Choose K (number of clusters): Decide how many groups you want to create in your data</a:t>
            </a:r>
            <a:r>
              <a:rPr lang="en-GB" b="0" i="0" u="none" strike="noStrike" dirty="0">
                <a:effectLst/>
                <a:latin typeface="berkeleyMono"/>
                <a:hlinkClick r:id="rId3"/>
              </a:rPr>
              <a:t>3</a:t>
            </a:r>
            <a:r>
              <a:rPr lang="en-GB" b="0" i="0" u="none" strike="noStrike" dirty="0">
                <a:effectLst/>
                <a:latin typeface="berkeleyMono"/>
                <a:hlinkClick r:id="rId4"/>
              </a:rPr>
              <a:t>4</a:t>
            </a:r>
            <a:r>
              <a:rPr lang="en-GB" b="0" i="0" dirty="0">
                <a:effectLst/>
                <a:latin typeface="fkGroteskNeue"/>
              </a:rPr>
              <a:t>.</a:t>
            </a:r>
          </a:p>
          <a:p>
            <a:pPr algn="l">
              <a:buNone/>
            </a:pPr>
            <a:r>
              <a:rPr lang="en-GB" b="0" i="0" dirty="0">
                <a:effectLst/>
                <a:latin typeface="fkGroteskNeue"/>
              </a:rPr>
              <a:t>2. Initialize centroids: Randomly place K centroids (cluster </a:t>
            </a:r>
            <a:r>
              <a:rPr lang="en-GB" b="0" i="0" dirty="0" err="1">
                <a:effectLst/>
                <a:latin typeface="fkGroteskNeue"/>
              </a:rPr>
              <a:t>centers</a:t>
            </a:r>
            <a:r>
              <a:rPr lang="en-GB" b="0" i="0" dirty="0">
                <a:effectLst/>
                <a:latin typeface="fkGroteskNeue"/>
              </a:rPr>
              <a:t>) in the data space</a:t>
            </a:r>
            <a:r>
              <a:rPr lang="en-GB" b="0" i="0" u="none" strike="noStrike" dirty="0">
                <a:effectLst/>
                <a:latin typeface="berkeleyMono"/>
                <a:hlinkClick r:id="rId3"/>
              </a:rPr>
              <a:t>3</a:t>
            </a:r>
            <a:r>
              <a:rPr lang="en-GB" b="0" i="0" u="none" strike="noStrike" dirty="0">
                <a:effectLst/>
                <a:latin typeface="berkeleyMono"/>
                <a:hlinkClick r:id="rId5"/>
              </a:rPr>
              <a:t>5</a:t>
            </a:r>
            <a:r>
              <a:rPr lang="en-GB" b="0" i="0" dirty="0">
                <a:effectLst/>
                <a:latin typeface="fkGroteskNeue"/>
              </a:rPr>
              <a:t>.</a:t>
            </a:r>
          </a:p>
          <a:p>
            <a:pPr algn="l">
              <a:buNone/>
            </a:pPr>
            <a:r>
              <a:rPr lang="en-GB" b="0" i="0" dirty="0">
                <a:effectLst/>
                <a:latin typeface="fkGroteskNeue"/>
              </a:rPr>
              <a:t>3. Assign data points: Each data point is assigned to the nearest centroid based on distance (typically Euclidean distance)</a:t>
            </a:r>
            <a:r>
              <a:rPr lang="en-GB" b="0" i="0" u="none" strike="noStrike" dirty="0">
                <a:effectLst/>
                <a:latin typeface="berkeleyMono"/>
                <a:hlinkClick r:id="rId3"/>
              </a:rPr>
              <a:t>3</a:t>
            </a:r>
            <a:r>
              <a:rPr lang="en-GB" b="0" i="0" u="none" strike="noStrike" dirty="0">
                <a:effectLst/>
                <a:latin typeface="berkeleyMono"/>
                <a:hlinkClick r:id="rId6"/>
              </a:rPr>
              <a:t>6</a:t>
            </a:r>
            <a:r>
              <a:rPr lang="en-GB" b="0" i="0" dirty="0">
                <a:effectLst/>
                <a:latin typeface="fkGroteskNeue"/>
              </a:rPr>
              <a:t>.</a:t>
            </a:r>
          </a:p>
          <a:p>
            <a:pPr algn="l">
              <a:buNone/>
            </a:pPr>
            <a:r>
              <a:rPr lang="en-GB" b="0" i="0" dirty="0">
                <a:effectLst/>
                <a:latin typeface="fkGroteskNeue"/>
              </a:rPr>
              <a:t>4. Recalculate centroids: Move each centroid to the </a:t>
            </a:r>
            <a:r>
              <a:rPr lang="en-GB" b="0" i="0" dirty="0" err="1">
                <a:effectLst/>
                <a:latin typeface="fkGroteskNeue"/>
              </a:rPr>
              <a:t>center</a:t>
            </a:r>
            <a:r>
              <a:rPr lang="en-GB" b="0" i="0" dirty="0">
                <a:effectLst/>
                <a:latin typeface="fkGroteskNeue"/>
              </a:rPr>
              <a:t> of its assigned points by calculating the average position of all points in that cluster</a:t>
            </a:r>
            <a:r>
              <a:rPr lang="en-GB" b="0" i="0" u="none" strike="noStrike" dirty="0">
                <a:effectLst/>
                <a:latin typeface="berkeleyMono"/>
                <a:hlinkClick r:id="rId3"/>
              </a:rPr>
              <a:t>3</a:t>
            </a:r>
            <a:r>
              <a:rPr lang="en-GB" b="0" i="0" u="none" strike="noStrike" dirty="0">
                <a:effectLst/>
                <a:latin typeface="berkeleyMono"/>
                <a:hlinkClick r:id="rId5"/>
              </a:rPr>
              <a:t>5</a:t>
            </a:r>
            <a:r>
              <a:rPr lang="en-GB" b="0" i="0" dirty="0">
                <a:effectLst/>
                <a:latin typeface="fkGroteskNeue"/>
              </a:rPr>
              <a:t>.</a:t>
            </a:r>
          </a:p>
          <a:p>
            <a:pPr algn="l">
              <a:buNone/>
            </a:pPr>
            <a:r>
              <a:rPr lang="en-GB" b="0" i="0" dirty="0">
                <a:effectLst/>
                <a:latin typeface="fkGroteskNeue"/>
              </a:rPr>
              <a:t>5. Repeat: Continue steps 3 and 4 until centroids stop moving significantly or assignments no longer change</a:t>
            </a:r>
            <a:r>
              <a:rPr lang="en-GB" b="0" i="0" u="none" strike="noStrike" dirty="0">
                <a:effectLst/>
                <a:latin typeface="berkeleyMono"/>
                <a:hlinkClick r:id="rId5"/>
              </a:rPr>
              <a:t>5</a:t>
            </a:r>
            <a:r>
              <a:rPr lang="en-GB" b="0" i="0" u="none" strike="noStrike" dirty="0">
                <a:effectLst/>
                <a:latin typeface="berkeleyMono"/>
                <a:hlinkClick r:id="rId6"/>
              </a:rPr>
              <a:t>6</a:t>
            </a:r>
            <a:r>
              <a:rPr lang="en-GB" b="0" i="0" dirty="0">
                <a:effectLst/>
                <a:latin typeface="fkGroteskNeue"/>
              </a:rPr>
              <a:t>.</a:t>
            </a:r>
          </a:p>
          <a:p>
            <a:pPr algn="l">
              <a:buNone/>
            </a:pPr>
            <a:r>
              <a:rPr lang="en-GB" b="0" i="0" dirty="0">
                <a:effectLst/>
                <a:latin typeface="fkGrotesk"/>
              </a:rPr>
              <a:t>Key Concept</a:t>
            </a:r>
          </a:p>
          <a:p>
            <a:pPr algn="l">
              <a:buNone/>
            </a:pPr>
            <a:r>
              <a:rPr lang="en-GB" b="0" i="0" dirty="0">
                <a:effectLst/>
                <a:latin typeface="fkGroteskNeue"/>
              </a:rPr>
              <a:t>The algorithm minimizes the distance between data points and their cluster centroids, ensuring that points within the same cluster are similar while points in different clusters are dissimilar</a:t>
            </a:r>
            <a:r>
              <a:rPr lang="en-GB" b="0" i="0" u="none" strike="noStrike" dirty="0">
                <a:effectLst/>
                <a:latin typeface="berkeleyMono"/>
                <a:hlinkClick r:id="rId6"/>
              </a:rPr>
              <a:t>6</a:t>
            </a:r>
            <a:r>
              <a:rPr lang="en-GB" b="0" i="0" dirty="0">
                <a:effectLst/>
                <a:latin typeface="fkGroteskNeue"/>
              </a:rPr>
              <a:t>. Each centroid represents the arithmetic mean of its cluster, which is why it's called "K-means"</a:t>
            </a:r>
            <a:r>
              <a:rPr lang="en-GB" b="0" i="0" u="none" strike="noStrike" dirty="0">
                <a:effectLst/>
                <a:latin typeface="berkeleyMono"/>
                <a:hlinkClick r:id="rId6"/>
              </a:rPr>
              <a:t>6</a:t>
            </a:r>
            <a:r>
              <a:rPr lang="en-GB" b="0" i="0" dirty="0">
                <a:effectLst/>
                <a:latin typeface="fkGroteskNeue"/>
              </a:rPr>
              <a:t>.</a:t>
            </a:r>
          </a:p>
          <a:p>
            <a:pPr algn="l">
              <a:buNone/>
            </a:pPr>
            <a:r>
              <a:rPr lang="en-GB" b="0" i="0" dirty="0">
                <a:effectLst/>
                <a:latin typeface="fkGrotesk"/>
              </a:rPr>
              <a:t>Convergence</a:t>
            </a:r>
          </a:p>
          <a:p>
            <a:pPr algn="l">
              <a:buNone/>
            </a:pPr>
            <a:r>
              <a:rPr lang="en-GB" b="0" i="0" dirty="0">
                <a:effectLst/>
                <a:latin typeface="fkGroteskNeue"/>
              </a:rPr>
              <a:t>The process continues iteratively until the algorithm converges - meaning the centroids stabilize and data point assignments no longer change, or a maximum number of iterations is reached</a:t>
            </a:r>
            <a:r>
              <a:rPr lang="en-GB" b="0" i="0" u="none" strike="noStrike" dirty="0">
                <a:effectLst/>
                <a:latin typeface="berkeleyMono"/>
                <a:hlinkClick r:id="rId5"/>
              </a:rPr>
              <a:t>5</a:t>
            </a:r>
            <a:r>
              <a:rPr lang="en-GB" b="0" i="0" u="none" strike="noStrike" dirty="0">
                <a:effectLst/>
                <a:latin typeface="berkeleyMono"/>
                <a:hlinkClick r:id="rId6"/>
              </a:rPr>
              <a:t>6</a:t>
            </a:r>
            <a:r>
              <a:rPr lang="en-GB" b="0" i="0" dirty="0">
                <a:effectLst/>
                <a:latin typeface="fkGroteskNeue"/>
              </a:rPr>
              <a:t>.</a:t>
            </a:r>
          </a:p>
          <a:p>
            <a:pPr algn="l"/>
            <a:r>
              <a:rPr lang="en-GB" b="0" i="0" dirty="0">
                <a:effectLst/>
                <a:latin typeface="fkGroteskNeue"/>
              </a:rPr>
              <a:t>K-means is popular because it's simple, efficient with O(n) complexity, and works well for many real-world applications like customer segmentation and image processing</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12</a:t>
            </a:fld>
            <a:endParaRPr lang="en-US" noProof="0" dirty="0"/>
          </a:p>
        </p:txBody>
      </p:sp>
    </p:spTree>
    <p:extLst>
      <p:ext uri="{BB962C8B-B14F-4D97-AF65-F5344CB8AC3E}">
        <p14:creationId xmlns:p14="http://schemas.microsoft.com/office/powerpoint/2010/main" val="1134671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mining and preparation </a:t>
            </a:r>
          </a:p>
          <a:p>
            <a:pPr marL="228600" indent="-228600">
              <a:buAutoNum type="alphaLcPeriod"/>
            </a:pPr>
            <a:r>
              <a:rPr lang="en-US" dirty="0"/>
              <a:t>Downloaded DeepFashion2 dataset </a:t>
            </a:r>
          </a:p>
          <a:p>
            <a:pPr marL="228600" indent="-228600">
              <a:buAutoNum type="alphaLcPeriod"/>
            </a:pPr>
            <a:r>
              <a:rPr lang="en-US" dirty="0"/>
              <a:t>b. Preprocess dataset, i.e. convert into YOLOv8 model data structure </a:t>
            </a:r>
          </a:p>
          <a:p>
            <a:pPr marL="0" indent="0">
              <a:buNone/>
            </a:pPr>
            <a:endParaRPr lang="en-US" dirty="0"/>
          </a:p>
          <a:p>
            <a:pPr marL="0" indent="0">
              <a:buNone/>
            </a:pPr>
            <a:r>
              <a:rPr lang="en-US" dirty="0"/>
              <a:t>2. Train Clothing Recognition Model </a:t>
            </a:r>
          </a:p>
          <a:p>
            <a:pPr marL="228600" indent="-228600">
              <a:buAutoNum type="alphaLcPeriod"/>
            </a:pPr>
            <a:r>
              <a:rPr lang="en-US" dirty="0"/>
              <a:t>Train YOLOv8 on recognizing cloths patterns (13 patterns, like "skirt", "vest", "trousers",) </a:t>
            </a:r>
          </a:p>
          <a:p>
            <a:pPr marL="0" indent="0">
              <a:buNone/>
            </a:pPr>
            <a:r>
              <a:rPr lang="en-US" dirty="0"/>
              <a:t>b. Trained YOLOv8 model detects clothing item (segmentation mask ((1) precise pixels of the item, (2) class label (e.g. "skirt", "shirt"), (3) bounding box and confidence score) </a:t>
            </a:r>
          </a:p>
          <a:p>
            <a:pPr marL="0" indent="0">
              <a:buNone/>
            </a:pPr>
            <a:endParaRPr lang="en-US" dirty="0"/>
          </a:p>
          <a:p>
            <a:pPr marL="0" indent="0">
              <a:buNone/>
            </a:pPr>
            <a:r>
              <a:rPr lang="en-US" dirty="0"/>
              <a:t>3. Extract Dominant Colors for Each Item </a:t>
            </a:r>
          </a:p>
          <a:p>
            <a:pPr marL="228600" indent="-228600">
              <a:buAutoNum type="alphaLcPeriod"/>
            </a:pPr>
            <a:r>
              <a:rPr lang="en-US" dirty="0"/>
              <a:t>For each mask, extract the region from the image. </a:t>
            </a:r>
          </a:p>
          <a:p>
            <a:pPr marL="0" indent="0">
              <a:buNone/>
            </a:pPr>
            <a:r>
              <a:rPr lang="en-US" dirty="0"/>
              <a:t>b. Use a clustering algorithm (</a:t>
            </a:r>
            <a:r>
              <a:rPr lang="en-US" dirty="0" err="1"/>
              <a:t>KMeans</a:t>
            </a:r>
            <a:r>
              <a:rPr lang="en-US" dirty="0"/>
              <a:t> in HSV space) to find the dominant color(s) of the masked region. </a:t>
            </a:r>
          </a:p>
          <a:p>
            <a:pPr marL="0" indent="0">
              <a:buNone/>
            </a:pPr>
            <a:r>
              <a:rPr lang="en-US" dirty="0"/>
              <a:t>c. We use hue to classify as warm/cool, and value/saturation for brightness and neutrality, to support applying color-matching rules. </a:t>
            </a:r>
          </a:p>
          <a:p>
            <a:pPr marL="0" indent="0">
              <a:buNone/>
            </a:pPr>
            <a:endParaRPr lang="en-US" dirty="0"/>
          </a:p>
          <a:p>
            <a:pPr marL="0" indent="0">
              <a:buNone/>
            </a:pPr>
            <a:r>
              <a:rPr lang="en-US" dirty="0"/>
              <a:t>4. Apply Color Matching Rules </a:t>
            </a:r>
          </a:p>
          <a:p>
            <a:pPr marL="228600" indent="-228600">
              <a:buAutoNum type="alphaLcPeriod"/>
            </a:pPr>
            <a:r>
              <a:rPr lang="en-US" dirty="0"/>
              <a:t>Use color theory and fashion rules to assess the harmony of detected colors in the outfit</a:t>
            </a:r>
          </a:p>
          <a:p>
            <a:pPr marL="228600" indent="-228600">
              <a:buAutoNum type="alphaLcPeriod"/>
            </a:pPr>
            <a:r>
              <a:rPr lang="en-US" dirty="0"/>
              <a:t>Define least matching clothes </a:t>
            </a:r>
          </a:p>
          <a:p>
            <a:pPr marL="228600" indent="-228600">
              <a:buAutoNum type="alphaLcPeriod"/>
            </a:pPr>
            <a:endParaRPr lang="en-US" dirty="0"/>
          </a:p>
          <a:p>
            <a:pPr marL="0" indent="0">
              <a:buNone/>
            </a:pPr>
            <a:r>
              <a:rPr lang="en-US" dirty="0"/>
              <a:t>5. Suggest Color Changes</a:t>
            </a:r>
          </a:p>
          <a:p>
            <a:pPr marL="0" indent="0">
              <a:buNone/>
            </a:pPr>
            <a:r>
              <a:rPr lang="en-US" dirty="0"/>
              <a:t>a. Inform about least matching color and item </a:t>
            </a:r>
          </a:p>
          <a:p>
            <a:pPr marL="0" indent="0">
              <a:buNone/>
            </a:pPr>
            <a:r>
              <a:rPr lang="en-US" dirty="0"/>
              <a:t>b. Suggest better matching color based on the rules in 4. </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13</a:t>
            </a:fld>
            <a:endParaRPr lang="en-US" noProof="0" dirty="0"/>
          </a:p>
        </p:txBody>
      </p:sp>
    </p:spTree>
    <p:extLst>
      <p:ext uri="{BB962C8B-B14F-4D97-AF65-F5344CB8AC3E}">
        <p14:creationId xmlns:p14="http://schemas.microsoft.com/office/powerpoint/2010/main" val="293291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(Reference: Lecture 03-Regression)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fkGroteskNeue"/>
              </a:rPr>
              <a:t>Default Activation: The primary activation function used in YOLOv8 is </a:t>
            </a:r>
            <a:r>
              <a:rPr lang="en-GB" b="0" i="0" dirty="0" err="1">
                <a:effectLst/>
                <a:latin typeface="fkGroteskNeue"/>
              </a:rPr>
              <a:t>SiLU</a:t>
            </a:r>
            <a:r>
              <a:rPr lang="en-GB" b="0" i="0" dirty="0">
                <a:effectLst/>
                <a:latin typeface="fkGroteskNeue"/>
              </a:rPr>
              <a:t> (Sigmoid Linear Unit), also known as the Swish activation. This is used throughout the backbone and head for most layers, providing a good balance between linearity and non-linearity, which helps improve performance and generalization in detection and segmentation tasks</a:t>
            </a:r>
            <a:r>
              <a:rPr lang="en-GB" b="0" i="0" u="none" strike="noStrike" dirty="0">
                <a:effectLst/>
                <a:latin typeface="berkeleyMono"/>
                <a:hlinkClick r:id="rId3"/>
              </a:rPr>
              <a:t>4</a:t>
            </a:r>
            <a:r>
              <a:rPr lang="en-GB" b="0" i="0" dirty="0">
                <a:effectLst/>
                <a:latin typeface="fkGroteskNeu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fkGroteskNeue"/>
              </a:rPr>
              <a:t>Variants: Some YOLOv8 variants, like YOLOv8x-Mish, use the Mish activation function for potentially improved non-linearity and performance</a:t>
            </a:r>
          </a:p>
          <a:p>
            <a:endParaRPr lang="en-US" dirty="0"/>
          </a:p>
          <a:p>
            <a:endParaRPr lang="en-US" dirty="0"/>
          </a:p>
          <a:p>
            <a:pPr algn="l">
              <a:buNone/>
            </a:pPr>
            <a:r>
              <a:rPr lang="en-GB" b="0" i="0" dirty="0">
                <a:effectLst/>
                <a:latin typeface="fkGroteskNeue"/>
              </a:rPr>
              <a:t>YOLO architecture described:</a:t>
            </a:r>
          </a:p>
          <a:p>
            <a:pPr algn="l">
              <a:buFont typeface="Arial" panose="020B0604020202020204" pitchFamily="34" charset="0"/>
              <a:buChar char="•"/>
            </a:pPr>
            <a:r>
              <a:rPr lang="en-GB" b="0" i="0" dirty="0" err="1">
                <a:effectLst/>
                <a:latin typeface="fkGroteskNeue"/>
              </a:rPr>
              <a:t>ResNet</a:t>
            </a:r>
            <a:r>
              <a:rPr lang="en-GB" b="0" i="0" dirty="0">
                <a:effectLst/>
                <a:latin typeface="fkGroteskNeue"/>
              </a:rPr>
              <a:t> Backbone: The first part of the network is a </a:t>
            </a:r>
            <a:r>
              <a:rPr lang="en-GB" b="0" i="0" dirty="0" err="1">
                <a:effectLst/>
                <a:latin typeface="fkGroteskNeue"/>
              </a:rPr>
              <a:t>ResNet</a:t>
            </a:r>
            <a:r>
              <a:rPr lang="en-GB" b="0" i="0" dirty="0">
                <a:effectLst/>
                <a:latin typeface="fkGroteskNeue"/>
              </a:rPr>
              <a:t> (Residual Network), such as ResNet-50 or ResNet-101. This section is responsible for extracting features from the input image. </a:t>
            </a:r>
            <a:r>
              <a:rPr lang="en-GB" b="0" i="0" dirty="0" err="1">
                <a:effectLst/>
                <a:latin typeface="fkGroteskNeue"/>
              </a:rPr>
              <a:t>ResNet</a:t>
            </a:r>
            <a:r>
              <a:rPr lang="en-GB" b="0" i="0" dirty="0">
                <a:effectLst/>
                <a:latin typeface="fkGroteskNeue"/>
              </a:rPr>
              <a:t> is well-known for its deep architecture and residual connections, which help the model learn complex patterns and avoid issues like vanishing gradients</a:t>
            </a:r>
            <a:r>
              <a:rPr lang="en-GB" b="0" i="0" u="none" strike="noStrike" dirty="0">
                <a:effectLst/>
                <a:latin typeface="berkeleyMono"/>
                <a:hlinkClick r:id="rId4"/>
              </a:rPr>
              <a:t>2</a:t>
            </a:r>
            <a:r>
              <a:rPr lang="en-GB" b="0" i="0" dirty="0">
                <a:effectLst/>
                <a:latin typeface="fkGroteskNeue"/>
              </a:rPr>
              <a:t>.</a:t>
            </a:r>
          </a:p>
          <a:p>
            <a:pPr algn="l">
              <a:buFont typeface="Arial" panose="020B0604020202020204" pitchFamily="34" charset="0"/>
              <a:buChar char="•"/>
            </a:pPr>
            <a:r>
              <a:rPr lang="en-GB" b="0" i="0" dirty="0">
                <a:effectLst/>
                <a:latin typeface="fkGroteskNeue"/>
              </a:rPr>
              <a:t>FPN (Feature Pyramid Network): After the backbone, the extracted features are passed through an FPN. The FPN creates multi-scale feature maps by combining high-level semantic information with fine-grained details from earlier layers. This helps the model detect objects of various sizes more effectively by building a pyramid of feature maps at different resolutions</a:t>
            </a:r>
            <a:r>
              <a:rPr lang="en-GB" b="0" i="0" u="none" strike="noStrike" dirty="0">
                <a:effectLst/>
                <a:latin typeface="berkeleyMono"/>
                <a:hlinkClick r:id="rId4"/>
              </a:rPr>
              <a:t>2</a:t>
            </a:r>
            <a:r>
              <a:rPr lang="en-GB" b="0" i="0" u="none" strike="noStrike" dirty="0">
                <a:effectLst/>
                <a:latin typeface="berkeleyMono"/>
                <a:hlinkClick r:id="rId5"/>
              </a:rPr>
              <a:t>3</a:t>
            </a:r>
            <a:r>
              <a:rPr lang="en-GB" b="0" i="0" u="none" strike="noStrike" dirty="0">
                <a:effectLst/>
                <a:latin typeface="berkeleyMono"/>
                <a:hlinkClick r:id="rId6"/>
              </a:rPr>
              <a:t>5</a:t>
            </a:r>
            <a:r>
              <a:rPr lang="en-GB" b="0" i="0" dirty="0">
                <a:effectLst/>
                <a:latin typeface="fkGroteskNeue"/>
              </a:rPr>
              <a:t>.</a:t>
            </a:r>
          </a:p>
          <a:p>
            <a:pPr algn="l">
              <a:buFont typeface="Arial" panose="020B0604020202020204" pitchFamily="34" charset="0"/>
              <a:buChar char="•"/>
            </a:pPr>
            <a:r>
              <a:rPr lang="en-GB" b="0" i="0" dirty="0">
                <a:effectLst/>
                <a:latin typeface="fkGroteskNeue"/>
              </a:rPr>
              <a:t>Detection/Segmentation Heads: These are the final layers that use the processed feature maps to predict object locations (bounding boxes), class labels, and, if applicable, segmentation masks. The detection head is for object detection, while the segmentation head is for pixel-level object masks</a:t>
            </a:r>
            <a:r>
              <a:rPr lang="en-GB" b="0" i="0" u="none" strike="noStrike" dirty="0">
                <a:effectLst/>
                <a:latin typeface="berkeleyMono"/>
                <a:hlinkClick r:id="rId4"/>
              </a:rPr>
              <a:t>2</a:t>
            </a:r>
            <a:r>
              <a:rPr lang="en-GB" b="0" i="0" dirty="0">
                <a:effectLst/>
                <a:latin typeface="fkGroteskNeue"/>
              </a:rPr>
              <a:t>.</a:t>
            </a:r>
          </a:p>
          <a:p>
            <a:pPr algn="l">
              <a:buFont typeface="Arial" panose="020B0604020202020204" pitchFamily="34" charset="0"/>
              <a:buChar char="•"/>
            </a:pPr>
            <a:r>
              <a:rPr lang="en-GB" b="0" i="0" dirty="0">
                <a:effectLst/>
                <a:latin typeface="fkGroteskNeue"/>
              </a:rPr>
              <a:t>71M Parameters: This refers to the total number of learnable weights in the network. A higher number of parameters generally means a larger, more expressive model but also requires more memory and computational power.</a:t>
            </a:r>
          </a:p>
          <a:p>
            <a:pPr algn="l"/>
            <a:r>
              <a:rPr lang="en-GB" b="0" i="0" dirty="0">
                <a:effectLst/>
                <a:latin typeface="fkGroteskNeue"/>
              </a:rPr>
              <a:t>In summary:</a:t>
            </a:r>
            <a:br>
              <a:rPr lang="en-GB" b="0" i="0" dirty="0">
                <a:effectLst/>
                <a:latin typeface="fkGroteskNeue"/>
              </a:rPr>
            </a:br>
            <a:r>
              <a:rPr lang="en-GB" b="0" i="0" dirty="0">
                <a:effectLst/>
                <a:latin typeface="fkGroteskNeue"/>
              </a:rPr>
              <a:t>This architecture uses a </a:t>
            </a:r>
            <a:r>
              <a:rPr lang="en-GB" b="0" i="0" dirty="0" err="1">
                <a:effectLst/>
                <a:latin typeface="fkGroteskNeue"/>
              </a:rPr>
              <a:t>ResNet</a:t>
            </a:r>
            <a:r>
              <a:rPr lang="en-GB" b="0" i="0" dirty="0">
                <a:effectLst/>
                <a:latin typeface="fkGroteskNeue"/>
              </a:rPr>
              <a:t> to extract features, FPN to enhance multi-scale detection, and specialized heads for detection and/or segmentation, resulting in a powerful model with around 71 million parameters</a:t>
            </a:r>
            <a:r>
              <a:rPr lang="en-GB" b="0" i="0" u="none" strike="noStrike" dirty="0">
                <a:effectLst/>
                <a:latin typeface="berkeleyMono"/>
                <a:hlinkClick r:id="rId4"/>
              </a:rPr>
              <a:t>2</a:t>
            </a:r>
            <a:r>
              <a:rPr lang="en-GB" b="0" i="0" u="none" strike="noStrike" dirty="0">
                <a:effectLst/>
                <a:latin typeface="berkeleyMono"/>
                <a:hlinkClick r:id="rId5"/>
              </a:rPr>
              <a:t>3</a:t>
            </a:r>
            <a:r>
              <a:rPr lang="en-GB" b="0" i="0" u="none" strike="noStrike" dirty="0">
                <a:effectLst/>
                <a:latin typeface="berkeleyMono"/>
                <a:hlinkClick r:id="rId6"/>
              </a:rPr>
              <a:t>5</a:t>
            </a:r>
            <a:r>
              <a:rPr lang="en-GB" b="0" i="0" dirty="0">
                <a:effectLst/>
                <a:latin typeface="fkGroteskNeue"/>
              </a:rPr>
              <a:t>.</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14</a:t>
            </a:fld>
            <a:endParaRPr lang="en-US" noProof="0" dirty="0"/>
          </a:p>
        </p:txBody>
      </p:sp>
    </p:spTree>
    <p:extLst>
      <p:ext uri="{BB962C8B-B14F-4D97-AF65-F5344CB8AC3E}">
        <p14:creationId xmlns:p14="http://schemas.microsoft.com/office/powerpoint/2010/main" val="2803561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Accuracy and Generalization</a:t>
            </a:r>
          </a:p>
          <a:p>
            <a:r>
              <a:rPr lang="en-US" sz="1200" b="0" i="0" kern="1200" dirty="0">
                <a:solidFill>
                  <a:schemeClr val="tx1"/>
                </a:solidFill>
                <a:effectLst/>
                <a:latin typeface="+mn-lt"/>
                <a:ea typeface="+mn-ea"/>
                <a:cs typeface="+mn-cs"/>
              </a:rPr>
              <a:t>YOLOv8-seg outperforms Mask R-CNN and other two-stage detectors in both detection and segmentation precision.</a:t>
            </a:r>
          </a:p>
          <a:p>
            <a:pPr lvl="1"/>
            <a:r>
              <a:rPr lang="en-US" sz="1200" b="0" i="0" kern="1200" dirty="0">
                <a:solidFill>
                  <a:schemeClr val="tx1"/>
                </a:solidFill>
                <a:effectLst/>
                <a:latin typeface="+mn-lt"/>
                <a:ea typeface="+mn-ea"/>
                <a:cs typeface="+mn-cs"/>
              </a:rPr>
              <a:t>On a new test dataset, YOLOv8-seg achieved an </a:t>
            </a:r>
            <a:r>
              <a:rPr lang="en-US" sz="1200" b="0" i="0" kern="1200" dirty="0" err="1">
                <a:solidFill>
                  <a:schemeClr val="tx1"/>
                </a:solidFill>
                <a:effectLst/>
                <a:latin typeface="+mn-lt"/>
                <a:ea typeface="+mn-ea"/>
                <a:cs typeface="+mn-cs"/>
              </a:rPr>
              <a:t>mAP</a:t>
            </a:r>
            <a:r>
              <a:rPr lang="en-US" sz="1200" b="0" i="0" kern="1200" dirty="0">
                <a:solidFill>
                  <a:schemeClr val="tx1"/>
                </a:solidFill>
                <a:effectLst/>
                <a:latin typeface="+mn-lt"/>
                <a:ea typeface="+mn-ea"/>
                <a:cs typeface="+mn-cs"/>
              </a:rPr>
              <a:t>(seg) of 69%, compared to Mask R-CNN’s 36.91%</a:t>
            </a:r>
            <a:r>
              <a:rPr lang="en-US" sz="1200" b="0" i="0" u="none" strike="noStrike" kern="1200" dirty="0">
                <a:solidFill>
                  <a:schemeClr val="tx1"/>
                </a:solidFill>
                <a:effectLst/>
                <a:latin typeface="+mn-lt"/>
                <a:ea typeface="+mn-ea"/>
                <a:cs typeface="+mn-cs"/>
                <a:hlinkClick r:id="rId3"/>
              </a:rPr>
              <a:t>3</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YOLOv8-seg is better at generalizing to new, unseen patterns, while Mask R-CNN struggles with categories or patterns not present in the training set</a:t>
            </a:r>
            <a:r>
              <a:rPr lang="en-US" sz="1200" b="0" i="0" u="none" strike="noStrike" kern="1200" dirty="0">
                <a:solidFill>
                  <a:schemeClr val="tx1"/>
                </a:solidFill>
                <a:effectLst/>
                <a:latin typeface="+mn-lt"/>
                <a:ea typeface="+mn-ea"/>
                <a:cs typeface="+mn-cs"/>
                <a:hlinkClick r:id="rId3"/>
              </a:rPr>
              <a:t>3</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In agricultural and retail benchmarks, YOLOv8 consistently achieves higher precision and recall than Mask R-CNN, with faster inference times (e.g., 7.8–10.9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for YOLOv8 vs. 12.8–15.6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for Mask R-CNN)</a:t>
            </a:r>
            <a:r>
              <a:rPr lang="en-US" sz="1200" b="0" i="0" u="none" strike="noStrike" kern="1200" dirty="0">
                <a:solidFill>
                  <a:schemeClr val="tx1"/>
                </a:solidFill>
                <a:effectLst/>
                <a:latin typeface="+mn-lt"/>
                <a:ea typeface="+mn-ea"/>
                <a:cs typeface="+mn-cs"/>
                <a:hlinkClick r:id="rId4"/>
              </a:rPr>
              <a:t>4</a:t>
            </a:r>
            <a:r>
              <a:rPr lang="en-US" sz="1200" b="0" i="0" u="none" strike="noStrike" kern="1200" dirty="0">
                <a:solidFill>
                  <a:schemeClr val="tx1"/>
                </a:solidFill>
                <a:effectLst/>
                <a:latin typeface="+mn-lt"/>
                <a:ea typeface="+mn-ea"/>
                <a:cs typeface="+mn-cs"/>
                <a:hlinkClick r:id="rId5"/>
              </a:rPr>
              <a:t>5</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2. Real-Time Performance</a:t>
            </a:r>
          </a:p>
          <a:p>
            <a:r>
              <a:rPr lang="en-US" sz="1200" b="0" i="0" kern="1200" dirty="0">
                <a:solidFill>
                  <a:schemeClr val="tx1"/>
                </a:solidFill>
                <a:effectLst/>
                <a:latin typeface="+mn-lt"/>
                <a:ea typeface="+mn-ea"/>
                <a:cs typeface="+mn-cs"/>
              </a:rPr>
              <a:t>YOLOv8 is a single-stage, end-to-end detector, enabling real-time segmentation and detection.</a:t>
            </a:r>
          </a:p>
          <a:p>
            <a:pPr lvl="1"/>
            <a:r>
              <a:rPr lang="en-US" sz="1200" b="0" i="0" kern="1200" dirty="0">
                <a:solidFill>
                  <a:schemeClr val="tx1"/>
                </a:solidFill>
                <a:effectLst/>
                <a:latin typeface="+mn-lt"/>
                <a:ea typeface="+mn-ea"/>
                <a:cs typeface="+mn-cs"/>
              </a:rPr>
              <a:t>This is crucial for applications like fashion retail, virtual try-on, and interactive color analysis, where latency matters</a:t>
            </a:r>
            <a:r>
              <a:rPr lang="en-US" sz="1200" b="0" i="0" u="none" strike="noStrike" kern="1200" dirty="0">
                <a:solidFill>
                  <a:schemeClr val="tx1"/>
                </a:solidFill>
                <a:effectLst/>
                <a:latin typeface="+mn-lt"/>
                <a:ea typeface="+mn-ea"/>
                <a:cs typeface="+mn-cs"/>
                <a:hlinkClick r:id="rId5"/>
              </a:rPr>
              <a:t>5</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In retail analytics and surveillance, YOLOv8’s speed and efficiency make it the preferred choice for large-scale deployment</a:t>
            </a:r>
            <a:r>
              <a:rPr lang="en-US" sz="1200" b="0" i="0" u="none" strike="noStrike" kern="1200" dirty="0">
                <a:solidFill>
                  <a:schemeClr val="tx1"/>
                </a:solidFill>
                <a:effectLst/>
                <a:latin typeface="+mn-lt"/>
                <a:ea typeface="+mn-ea"/>
                <a:cs typeface="+mn-cs"/>
                <a:hlinkClick r:id="rId6"/>
              </a:rPr>
              <a:t>2</a:t>
            </a:r>
            <a:r>
              <a:rPr lang="en-US" sz="1200" b="0" i="0" u="none" strike="noStrike" kern="1200" dirty="0">
                <a:solidFill>
                  <a:schemeClr val="tx1"/>
                </a:solidFill>
                <a:effectLst/>
                <a:latin typeface="+mn-lt"/>
                <a:ea typeface="+mn-ea"/>
                <a:cs typeface="+mn-cs"/>
                <a:hlinkClick r:id="rId5"/>
              </a:rPr>
              <a:t>5</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3. Flexibility and Modern Architecture</a:t>
            </a:r>
          </a:p>
          <a:p>
            <a:r>
              <a:rPr lang="en-US" sz="1200" b="0" i="0" kern="1200" dirty="0">
                <a:solidFill>
                  <a:schemeClr val="tx1"/>
                </a:solidFill>
                <a:effectLst/>
                <a:latin typeface="+mn-lt"/>
                <a:ea typeface="+mn-ea"/>
                <a:cs typeface="+mn-cs"/>
              </a:rPr>
              <a:t>YOLOv8 supports easy fine-tuning on custom classes and segmentation tasks.</a:t>
            </a:r>
          </a:p>
          <a:p>
            <a:r>
              <a:rPr lang="en-US" sz="1200" b="0" i="0" kern="1200" dirty="0">
                <a:solidFill>
                  <a:schemeClr val="tx1"/>
                </a:solidFill>
                <a:effectLst/>
                <a:latin typeface="+mn-lt"/>
                <a:ea typeface="+mn-ea"/>
                <a:cs typeface="+mn-cs"/>
              </a:rPr>
              <a:t>	It integrates seamlessly with modern data pipelines and supports transfer learning, which accelerates convergence and improves performance on specialized datasets like DeepFashion2</a:t>
            </a:r>
            <a:r>
              <a:rPr lang="en-US" sz="1200" b="0" i="0" u="none" strike="noStrike" kern="12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YOLOv8’s architecture is more adaptable to dynamic environments and diverse input data, as shown in both academic research and real-world deployments</a:t>
            </a:r>
            <a:r>
              <a:rPr lang="en-US" sz="1200" b="0" i="0" u="none" strike="noStrike" kern="1200" dirty="0">
                <a:solidFill>
                  <a:schemeClr val="tx1"/>
                </a:solidFill>
                <a:effectLst/>
                <a:latin typeface="+mn-lt"/>
                <a:ea typeface="+mn-ea"/>
                <a:cs typeface="+mn-cs"/>
                <a:hlinkClick r:id="rId6"/>
              </a:rPr>
              <a:t>2</a:t>
            </a:r>
            <a:r>
              <a:rPr lang="en-US" sz="1200" b="0" i="0" u="none" strike="noStrike" kern="1200" dirty="0">
                <a:solidFill>
                  <a:schemeClr val="tx1"/>
                </a:solidFill>
                <a:effectLst/>
                <a:latin typeface="+mn-lt"/>
                <a:ea typeface="+mn-ea"/>
                <a:cs typeface="+mn-cs"/>
                <a:hlinkClick r:id="rId3"/>
              </a:rPr>
              <a:t>3</a:t>
            </a:r>
            <a:r>
              <a:rPr lang="en-US" sz="1200" b="0" i="0" u="none" strike="noStrike" kern="1200" dirty="0">
                <a:solidFill>
                  <a:schemeClr val="tx1"/>
                </a:solidFill>
                <a:effectLst/>
                <a:latin typeface="+mn-lt"/>
                <a:ea typeface="+mn-ea"/>
                <a:cs typeface="+mn-cs"/>
                <a:hlinkClick r:id="rId5"/>
              </a:rPr>
              <a:t>5</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algn="l">
              <a:buNone/>
            </a:pPr>
            <a:r>
              <a:rPr lang="en-GB" b="0" i="0" dirty="0">
                <a:effectLst/>
                <a:latin typeface="fkGrotesk"/>
              </a:rPr>
              <a:t>Mask R-CNN: Overview</a:t>
            </a:r>
          </a:p>
          <a:p>
            <a:pPr algn="l">
              <a:buNone/>
            </a:pPr>
            <a:r>
              <a:rPr lang="en-GB" b="0" i="0" dirty="0">
                <a:effectLst/>
                <a:latin typeface="fkGroteskNeue"/>
              </a:rPr>
              <a:t>Mask R-CNN (Mask Region-based Convolutional Neural Network) is a deep learning architecture designed for both object detection and instance segmentation. It extends Faster R-CNN by adding a parallel branch that generates pixel-level segmentation masks for each detected object. This enables Mask R-CNN to not only detect and classify objects, but also to outline their precise shapes at the pixel level—making it highly effective for tasks where detailed object boundaries are important</a:t>
            </a:r>
            <a:r>
              <a:rPr lang="en-GB" b="0" i="0" u="none" strike="noStrike" dirty="0">
                <a:effectLst/>
                <a:latin typeface="berkeleyMono"/>
                <a:hlinkClick r:id="rId7"/>
              </a:rPr>
              <a:t>2</a:t>
            </a:r>
            <a:r>
              <a:rPr lang="en-GB" b="0" i="0" u="none" strike="noStrike" dirty="0">
                <a:effectLst/>
                <a:latin typeface="berkeleyMono"/>
                <a:hlinkClick r:id="rId8"/>
              </a:rPr>
              <a:t>6</a:t>
            </a:r>
            <a:r>
              <a:rPr lang="en-GB" b="0" i="0" u="none" strike="noStrike" dirty="0">
                <a:effectLst/>
                <a:latin typeface="berkeleyMono"/>
                <a:hlinkClick r:id="rId9"/>
              </a:rPr>
              <a:t>8</a:t>
            </a:r>
            <a:r>
              <a:rPr lang="en-GB" b="0" i="0" dirty="0">
                <a:effectLst/>
                <a:latin typeface="fkGroteskNeue"/>
              </a:rPr>
              <a:t>.</a:t>
            </a:r>
          </a:p>
          <a:p>
            <a:pPr algn="l">
              <a:buNone/>
            </a:pPr>
            <a:r>
              <a:rPr lang="en-GB" b="0" i="0" dirty="0">
                <a:effectLst/>
                <a:latin typeface="fkGrotesk"/>
              </a:rPr>
              <a:t>Key Features of Mask R-CNN</a:t>
            </a:r>
          </a:p>
          <a:p>
            <a:pPr algn="l">
              <a:buFont typeface="Arial" panose="020B0604020202020204" pitchFamily="34" charset="0"/>
              <a:buChar char="•"/>
            </a:pPr>
            <a:r>
              <a:rPr lang="en-GB" b="0" i="0" dirty="0">
                <a:effectLst/>
                <a:latin typeface="fkGroteskNeue"/>
              </a:rPr>
              <a:t>Instance Segmentation: Assigns a unique label and precise mask to each object instance, distinguishing overlapping and similarly shaped objects</a:t>
            </a:r>
            <a:r>
              <a:rPr lang="en-GB" b="0" i="0" u="none" strike="noStrike" dirty="0">
                <a:effectLst/>
                <a:latin typeface="berkeleyMono"/>
                <a:hlinkClick r:id="rId7"/>
              </a:rPr>
              <a:t>2</a:t>
            </a:r>
            <a:r>
              <a:rPr lang="en-GB" b="0" i="0" u="none" strike="noStrike" dirty="0">
                <a:effectLst/>
                <a:latin typeface="berkeleyMono"/>
                <a:hlinkClick r:id="rId9"/>
              </a:rPr>
              <a:t>8</a:t>
            </a:r>
            <a:r>
              <a:rPr lang="en-GB" b="0" i="0" dirty="0">
                <a:effectLst/>
                <a:latin typeface="fkGroteskNeue"/>
              </a:rPr>
              <a:t>.</a:t>
            </a:r>
          </a:p>
          <a:p>
            <a:pPr algn="l">
              <a:buFont typeface="Arial" panose="020B0604020202020204" pitchFamily="34" charset="0"/>
              <a:buChar char="•"/>
            </a:pPr>
            <a:r>
              <a:rPr lang="en-GB" b="0" i="0" dirty="0">
                <a:effectLst/>
                <a:latin typeface="fkGroteskNeue"/>
              </a:rPr>
              <a:t>Architecture: Built on top of Faster R-CNN, it includes:</a:t>
            </a:r>
          </a:p>
          <a:p>
            <a:pPr marL="742950" lvl="1" indent="-285750" algn="l">
              <a:buFont typeface="Arial" panose="020B0604020202020204" pitchFamily="34" charset="0"/>
              <a:buChar char="•"/>
            </a:pPr>
            <a:r>
              <a:rPr lang="en-GB" b="0" i="0" dirty="0">
                <a:effectLst/>
                <a:latin typeface="fkGroteskNeue"/>
              </a:rPr>
              <a:t>A backbone network (often </a:t>
            </a:r>
            <a:r>
              <a:rPr lang="en-GB" b="0" i="0" dirty="0" err="1">
                <a:effectLst/>
                <a:latin typeface="fkGroteskNeue"/>
              </a:rPr>
              <a:t>ResNet</a:t>
            </a:r>
            <a:r>
              <a:rPr lang="en-GB" b="0" i="0" dirty="0">
                <a:effectLst/>
                <a:latin typeface="fkGroteskNeue"/>
              </a:rPr>
              <a:t> with Feature Pyramid Network) for feature extraction.</a:t>
            </a:r>
          </a:p>
          <a:p>
            <a:pPr marL="742950" lvl="1" indent="-285750" algn="l">
              <a:buFont typeface="Arial" panose="020B0604020202020204" pitchFamily="34" charset="0"/>
              <a:buChar char="•"/>
            </a:pPr>
            <a:r>
              <a:rPr lang="en-GB" b="0" i="0" dirty="0">
                <a:effectLst/>
                <a:latin typeface="fkGroteskNeue"/>
              </a:rPr>
              <a:t>A Region Proposal Network (RPN) to suggest candidate object regions.</a:t>
            </a:r>
          </a:p>
          <a:p>
            <a:pPr marL="742950" lvl="1" indent="-285750" algn="l">
              <a:buFont typeface="Arial" panose="020B0604020202020204" pitchFamily="34" charset="0"/>
              <a:buChar char="•"/>
            </a:pPr>
            <a:r>
              <a:rPr lang="en-GB" b="0" i="0" dirty="0" err="1">
                <a:effectLst/>
                <a:latin typeface="fkGroteskNeue"/>
              </a:rPr>
              <a:t>ROIAlign</a:t>
            </a:r>
            <a:r>
              <a:rPr lang="en-GB" b="0" i="0" dirty="0">
                <a:effectLst/>
                <a:latin typeface="fkGroteskNeue"/>
              </a:rPr>
              <a:t> for accurate spatial alignment of features (improving over ROI Pooling).</a:t>
            </a:r>
          </a:p>
          <a:p>
            <a:pPr marL="742950" lvl="1" indent="-285750" algn="l">
              <a:buFont typeface="Arial" panose="020B0604020202020204" pitchFamily="34" charset="0"/>
              <a:buChar char="•"/>
            </a:pPr>
            <a:r>
              <a:rPr lang="en-GB" b="0" i="0" dirty="0">
                <a:effectLst/>
                <a:latin typeface="fkGroteskNeue"/>
              </a:rPr>
              <a:t>A mask head branch to predict binary masks for each region of interest</a:t>
            </a:r>
            <a:r>
              <a:rPr lang="en-GB" b="0" i="0" u="none" strike="noStrike" dirty="0">
                <a:effectLst/>
                <a:latin typeface="berkeleyMono"/>
                <a:hlinkClick r:id="rId8"/>
              </a:rPr>
              <a:t>6</a:t>
            </a:r>
            <a:r>
              <a:rPr lang="en-GB" b="0" i="0" u="none" strike="noStrike" dirty="0">
                <a:effectLst/>
                <a:latin typeface="berkeleyMono"/>
                <a:hlinkClick r:id="rId9"/>
              </a:rPr>
              <a:t>8</a:t>
            </a:r>
            <a:r>
              <a:rPr lang="en-GB" b="0" i="0" dirty="0">
                <a:effectLst/>
                <a:latin typeface="fkGroteskNeue"/>
              </a:rPr>
              <a:t>.</a:t>
            </a:r>
          </a:p>
          <a:p>
            <a:pPr algn="l">
              <a:buFont typeface="Arial" panose="020B0604020202020204" pitchFamily="34" charset="0"/>
              <a:buChar char="•"/>
            </a:pPr>
            <a:r>
              <a:rPr lang="en-GB" b="0" i="0" dirty="0">
                <a:effectLst/>
                <a:latin typeface="fkGroteskNeue"/>
              </a:rPr>
              <a:t>Strengths: Excels at tasks requiring fine-grained segmentation, such as medical imaging, autonomous driving, and any scenario where object boundaries matter</a:t>
            </a:r>
            <a:r>
              <a:rPr lang="en-GB" b="0" i="0" u="none" strike="noStrike" dirty="0">
                <a:effectLst/>
                <a:latin typeface="berkeleyMono"/>
                <a:hlinkClick r:id="rId7"/>
              </a:rPr>
              <a:t>2</a:t>
            </a:r>
            <a:r>
              <a:rPr lang="en-GB" b="0" i="0" u="none" strike="noStrike" dirty="0">
                <a:effectLst/>
                <a:latin typeface="berkeleyMono"/>
                <a:hlinkClick r:id="rId8"/>
              </a:rPr>
              <a:t>6</a:t>
            </a:r>
            <a:r>
              <a:rPr lang="en-GB" b="0" i="0" u="none" strike="noStrike" dirty="0">
                <a:effectLst/>
                <a:latin typeface="berkeleyMono"/>
                <a:hlinkClick r:id="rId9"/>
              </a:rPr>
              <a:t>8</a:t>
            </a:r>
            <a:r>
              <a:rPr lang="en-GB" b="0" i="0" dirty="0">
                <a:effectLst/>
                <a:latin typeface="fkGroteskNeue"/>
              </a:rPr>
              <a:t>.</a:t>
            </a:r>
          </a:p>
          <a:p>
            <a:pPr algn="l">
              <a:buFont typeface="Arial" panose="020B0604020202020204" pitchFamily="34" charset="0"/>
              <a:buChar char="•"/>
            </a:pPr>
            <a:r>
              <a:rPr lang="en-GB" b="0" i="0" dirty="0">
                <a:effectLst/>
                <a:latin typeface="fkGroteskNeue"/>
              </a:rPr>
              <a:t>Limitations: Computationally intensive, slower inference, and more complex to implement and train compared to single-stage detectors</a:t>
            </a:r>
            <a:r>
              <a:rPr lang="en-GB" b="0" i="0" u="none" strike="noStrike" dirty="0">
                <a:effectLst/>
                <a:latin typeface="berkeleyMono"/>
                <a:hlinkClick r:id="rId10"/>
              </a:rPr>
              <a:t>3</a:t>
            </a:r>
            <a:r>
              <a:rPr lang="en-GB" b="0" i="0" u="none" strike="noStrike" dirty="0">
                <a:effectLst/>
                <a:latin typeface="berkeleyMono"/>
                <a:hlinkClick r:id="rId8"/>
              </a:rPr>
              <a:t>6</a:t>
            </a:r>
            <a:r>
              <a:rPr lang="en-GB" b="0" i="0" dirty="0">
                <a:effectLst/>
                <a:latin typeface="fkGroteskNeue"/>
              </a:rPr>
              <a:t>.</a:t>
            </a:r>
          </a:p>
          <a:p>
            <a:pPr algn="l">
              <a:buNone/>
            </a:pPr>
            <a:r>
              <a:rPr lang="en-GB" b="0" i="0" dirty="0">
                <a:effectLst/>
                <a:latin typeface="fkGrotesk"/>
              </a:rPr>
              <a:t>YOLOv8: Overview</a:t>
            </a:r>
          </a:p>
          <a:p>
            <a:pPr algn="l">
              <a:buNone/>
            </a:pPr>
            <a:r>
              <a:rPr lang="en-GB" b="0" i="0" dirty="0">
                <a:effectLst/>
                <a:latin typeface="fkGroteskNeue"/>
              </a:rPr>
              <a:t>YOLOv8 is the latest iteration of the "You Only Look Once" family, known for real-time object detection. While the original YOLO models focused on fast, accurate bounding box detection, YOLOv8 (and its segmentation variant, YOLOv8-seg) can also perform instance segmentation, making it a direct competitor to Mask R-CNN for some tasks</a:t>
            </a:r>
            <a:r>
              <a:rPr lang="en-GB" b="0" i="0" u="none" strike="noStrike" dirty="0">
                <a:effectLst/>
                <a:latin typeface="berkeleyMono"/>
                <a:hlinkClick r:id="rId10"/>
              </a:rPr>
              <a:t>3</a:t>
            </a:r>
            <a:r>
              <a:rPr lang="en-GB" b="0" i="0" u="none" strike="noStrike" dirty="0">
                <a:effectLst/>
                <a:latin typeface="berkeleyMono"/>
                <a:hlinkClick r:id="rId3"/>
              </a:rPr>
              <a:t>4</a:t>
            </a:r>
            <a:r>
              <a:rPr lang="en-GB" b="0" i="0" dirty="0">
                <a:effectLst/>
                <a:latin typeface="fkGroteskNeue"/>
              </a:rPr>
              <a:t>.</a:t>
            </a:r>
          </a:p>
          <a:p>
            <a:pPr algn="l">
              <a:buNone/>
            </a:pPr>
            <a:r>
              <a:rPr lang="en-GB" b="0" i="0" dirty="0">
                <a:effectLst/>
                <a:latin typeface="fkGrotesk"/>
              </a:rPr>
              <a:t>Key Features of YOLOv8</a:t>
            </a:r>
          </a:p>
          <a:p>
            <a:pPr algn="l">
              <a:buFont typeface="Arial" panose="020B0604020202020204" pitchFamily="34" charset="0"/>
              <a:buChar char="•"/>
            </a:pPr>
            <a:r>
              <a:rPr lang="en-GB" b="0" i="0" dirty="0">
                <a:effectLst/>
                <a:latin typeface="fkGroteskNeue"/>
              </a:rPr>
              <a:t>One-Stage Detector: Processes the entire image in a single pass, predicting bounding boxes, class labels, and (in the segmentation variant) masks directly</a:t>
            </a:r>
            <a:r>
              <a:rPr lang="en-GB" b="0" i="0" u="none" strike="noStrike" dirty="0">
                <a:effectLst/>
                <a:latin typeface="berkeleyMono"/>
                <a:hlinkClick r:id="rId10"/>
              </a:rPr>
              <a:t>3</a:t>
            </a:r>
            <a:r>
              <a:rPr lang="en-GB" b="0" i="0" u="none" strike="noStrike" dirty="0">
                <a:effectLst/>
                <a:latin typeface="berkeleyMono"/>
                <a:hlinkClick r:id="rId3"/>
              </a:rPr>
              <a:t>4</a:t>
            </a:r>
            <a:r>
              <a:rPr lang="en-GB" b="0" i="0" dirty="0">
                <a:effectLst/>
                <a:latin typeface="fkGroteskNeue"/>
              </a:rPr>
              <a:t>.</a:t>
            </a:r>
          </a:p>
          <a:p>
            <a:pPr algn="l">
              <a:buFont typeface="Arial" panose="020B0604020202020204" pitchFamily="34" charset="0"/>
              <a:buChar char="•"/>
            </a:pPr>
            <a:r>
              <a:rPr lang="en-GB" b="0" i="0" dirty="0">
                <a:effectLst/>
                <a:latin typeface="fkGroteskNeue"/>
              </a:rPr>
              <a:t>Speed: Designed for high efficiency and real-time applications, with significantly faster inference and smaller model size than Mask R-CNN</a:t>
            </a:r>
            <a:r>
              <a:rPr lang="en-GB" b="0" i="0" u="none" strike="noStrike" dirty="0">
                <a:effectLst/>
                <a:latin typeface="berkeleyMono"/>
                <a:hlinkClick r:id="rId11"/>
              </a:rPr>
              <a:t>5</a:t>
            </a:r>
            <a:r>
              <a:rPr lang="en-GB" b="0" i="0" u="none" strike="noStrike" dirty="0">
                <a:effectLst/>
                <a:latin typeface="berkeleyMono"/>
                <a:hlinkClick r:id="rId12"/>
              </a:rPr>
              <a:t>10</a:t>
            </a:r>
            <a:r>
              <a:rPr lang="en-GB" b="0" i="0" dirty="0">
                <a:effectLst/>
                <a:latin typeface="fkGroteskNeue"/>
              </a:rPr>
              <a:t>.</a:t>
            </a:r>
          </a:p>
          <a:p>
            <a:pPr algn="l">
              <a:buFont typeface="Arial" panose="020B0604020202020204" pitchFamily="34" charset="0"/>
              <a:buChar char="•"/>
            </a:pPr>
            <a:r>
              <a:rPr lang="en-GB" b="0" i="0" dirty="0">
                <a:effectLst/>
                <a:latin typeface="fkGroteskNeue"/>
              </a:rPr>
              <a:t>Accuracy: Achieves high mean average precision (</a:t>
            </a:r>
            <a:r>
              <a:rPr lang="en-GB" b="0" i="0" dirty="0" err="1">
                <a:effectLst/>
                <a:latin typeface="fkGroteskNeue"/>
              </a:rPr>
              <a:t>mAP</a:t>
            </a:r>
            <a:r>
              <a:rPr lang="en-GB" b="0" i="0" dirty="0">
                <a:effectLst/>
                <a:latin typeface="fkGroteskNeue"/>
              </a:rPr>
              <a:t>) and regression scores, especially in object detection tasks, and performs well even on new, unseen data due to its holistic, end-to-end approach</a:t>
            </a:r>
            <a:r>
              <a:rPr lang="en-GB" b="0" i="0" u="none" strike="noStrike" dirty="0">
                <a:effectLst/>
                <a:latin typeface="berkeleyMono"/>
                <a:hlinkClick r:id="rId3"/>
              </a:rPr>
              <a:t>4</a:t>
            </a:r>
            <a:r>
              <a:rPr lang="en-GB" b="0" i="0" u="none" strike="noStrike" dirty="0">
                <a:effectLst/>
                <a:latin typeface="berkeleyMono"/>
                <a:hlinkClick r:id="rId11"/>
              </a:rPr>
              <a:t>5</a:t>
            </a:r>
            <a:r>
              <a:rPr lang="en-GB" b="0" i="0" u="none" strike="noStrike" dirty="0">
                <a:effectLst/>
                <a:latin typeface="berkeleyMono"/>
                <a:hlinkClick r:id="rId4"/>
              </a:rPr>
              <a:t>9</a:t>
            </a:r>
            <a:r>
              <a:rPr lang="en-GB" b="0" i="0" dirty="0">
                <a:effectLst/>
                <a:latin typeface="fkGroteskNeue"/>
              </a:rPr>
              <a:t>.</a:t>
            </a:r>
          </a:p>
          <a:p>
            <a:pPr algn="l">
              <a:buFont typeface="Arial" panose="020B0604020202020204" pitchFamily="34" charset="0"/>
              <a:buChar char="•"/>
            </a:pPr>
            <a:r>
              <a:rPr lang="en-GB" b="0" i="0" dirty="0">
                <a:effectLst/>
                <a:latin typeface="fkGroteskNeue"/>
              </a:rPr>
              <a:t>Limitations: While segmentation quality is strong, Mask R-CNN may still outperform YOLOv8 in scenarios requiring the most detailed, pixel-perfect segmentation or in highly complex scenes</a:t>
            </a:r>
            <a:r>
              <a:rPr lang="en-GB" b="0" i="0" u="none" strike="noStrike" dirty="0">
                <a:effectLst/>
                <a:latin typeface="berkeleyMono"/>
                <a:hlinkClick r:id="rId10"/>
              </a:rPr>
              <a:t>3</a:t>
            </a:r>
            <a:r>
              <a:rPr lang="en-GB" b="0" i="0" u="none" strike="noStrike" dirty="0">
                <a:effectLst/>
                <a:latin typeface="berkeleyMono"/>
                <a:hlinkClick r:id="rId3"/>
              </a:rPr>
              <a:t>4</a:t>
            </a:r>
            <a:r>
              <a:rPr lang="en-GB" b="0" i="0" dirty="0">
                <a:effectLst/>
                <a:latin typeface="fkGroteskNeue"/>
              </a:rPr>
              <a:t>.</a:t>
            </a:r>
          </a:p>
          <a:p>
            <a:pPr algn="l">
              <a:buNone/>
            </a:pPr>
            <a:r>
              <a:rPr lang="en-GB" b="0" i="0" dirty="0">
                <a:effectLst/>
                <a:latin typeface="fkGrotesk"/>
              </a:rPr>
              <a:t>Key Differences: Mask R-CNN vs YOLOv8</a:t>
            </a:r>
          </a:p>
          <a:p>
            <a:pPr algn="l">
              <a:buNone/>
            </a:pPr>
            <a:r>
              <a:rPr lang="en-GB" b="0" i="0" dirty="0">
                <a:effectLst/>
                <a:latin typeface="fkGroteskNeue"/>
              </a:rPr>
              <a:t>Feature/</a:t>
            </a:r>
            <a:r>
              <a:rPr lang="en-GB" b="0" i="0" dirty="0" err="1">
                <a:effectLst/>
                <a:latin typeface="fkGroteskNeue"/>
              </a:rPr>
              <a:t>AspectMask</a:t>
            </a:r>
            <a:r>
              <a:rPr lang="en-GB" b="0" i="0" dirty="0">
                <a:effectLst/>
                <a:latin typeface="fkGroteskNeue"/>
              </a:rPr>
              <a:t> R-CNNYOLOv8ArchitectureTwo-stage: region proposal + detection + </a:t>
            </a:r>
            <a:r>
              <a:rPr lang="en-GB" b="0" i="0" dirty="0" err="1">
                <a:effectLst/>
                <a:latin typeface="fkGroteskNeue"/>
              </a:rPr>
              <a:t>maskOne</a:t>
            </a:r>
            <a:r>
              <a:rPr lang="en-GB" b="0" i="0" dirty="0">
                <a:effectLst/>
                <a:latin typeface="fkGroteskNeue"/>
              </a:rPr>
              <a:t>-stage: direct detection and </a:t>
            </a:r>
            <a:r>
              <a:rPr lang="en-GB" b="0" i="0" dirty="0" err="1">
                <a:effectLst/>
                <a:latin typeface="fkGroteskNeue"/>
              </a:rPr>
              <a:t>segmentationSegmentationPixel</a:t>
            </a:r>
            <a:r>
              <a:rPr lang="en-GB" b="0" i="0" dirty="0">
                <a:effectLst/>
                <a:latin typeface="fkGroteskNeue"/>
              </a:rPr>
              <a:t>-level, high-precision instance </a:t>
            </a:r>
            <a:r>
              <a:rPr lang="en-GB" b="0" i="0" dirty="0" err="1">
                <a:effectLst/>
                <a:latin typeface="fkGroteskNeue"/>
              </a:rPr>
              <a:t>segmentationGood</a:t>
            </a:r>
            <a:r>
              <a:rPr lang="en-GB" b="0" i="0" dirty="0">
                <a:effectLst/>
                <a:latin typeface="fkGroteskNeue"/>
              </a:rPr>
              <a:t> segmentation, but may be less detailed in complex </a:t>
            </a:r>
            <a:r>
              <a:rPr lang="en-GB" b="0" i="0" dirty="0" err="1">
                <a:effectLst/>
                <a:latin typeface="fkGroteskNeue"/>
              </a:rPr>
              <a:t>scenesSpeedSlower</a:t>
            </a:r>
            <a:r>
              <a:rPr lang="en-GB" b="0" i="0" dirty="0">
                <a:effectLst/>
                <a:latin typeface="fkGroteskNeue"/>
              </a:rPr>
              <a:t>, higher computational </a:t>
            </a:r>
            <a:r>
              <a:rPr lang="en-GB" b="0" i="0" dirty="0" err="1">
                <a:effectLst/>
                <a:latin typeface="fkGroteskNeue"/>
              </a:rPr>
              <a:t>loadMuch</a:t>
            </a:r>
            <a:r>
              <a:rPr lang="en-GB" b="0" i="0" dirty="0">
                <a:effectLst/>
                <a:latin typeface="fkGroteskNeue"/>
              </a:rPr>
              <a:t> faster, real-time </a:t>
            </a:r>
            <a:r>
              <a:rPr lang="en-GB" b="0" i="0" dirty="0" err="1">
                <a:effectLst/>
                <a:latin typeface="fkGroteskNeue"/>
              </a:rPr>
              <a:t>capableModel</a:t>
            </a:r>
            <a:r>
              <a:rPr lang="en-GB" b="0" i="0" dirty="0">
                <a:effectLst/>
                <a:latin typeface="fkGroteskNeue"/>
              </a:rPr>
              <a:t> </a:t>
            </a:r>
            <a:r>
              <a:rPr lang="en-GB" b="0" i="0" dirty="0" err="1">
                <a:effectLst/>
                <a:latin typeface="fkGroteskNeue"/>
              </a:rPr>
              <a:t>SizeLarger</a:t>
            </a:r>
            <a:r>
              <a:rPr lang="en-GB" b="0" i="0" dirty="0">
                <a:effectLst/>
                <a:latin typeface="fkGroteskNeue"/>
              </a:rPr>
              <a:t> (hundreds of MB)Smaller (tens of MB)Accuracy (</a:t>
            </a:r>
            <a:r>
              <a:rPr lang="en-GB" b="0" i="0" dirty="0" err="1">
                <a:effectLst/>
                <a:latin typeface="fkGroteskNeue"/>
              </a:rPr>
              <a:t>mAP</a:t>
            </a:r>
            <a:r>
              <a:rPr lang="en-GB" b="0" i="0" dirty="0">
                <a:effectLst/>
                <a:latin typeface="fkGroteskNeue"/>
              </a:rPr>
              <a:t>)High, especially for segmentation </a:t>
            </a:r>
            <a:r>
              <a:rPr lang="en-GB" b="0" i="0" dirty="0" err="1">
                <a:effectLst/>
                <a:latin typeface="fkGroteskNeue"/>
              </a:rPr>
              <a:t>tasksOften</a:t>
            </a:r>
            <a:r>
              <a:rPr lang="en-GB" b="0" i="0" dirty="0">
                <a:effectLst/>
                <a:latin typeface="fkGroteskNeue"/>
              </a:rPr>
              <a:t> higher for detection, competitive or better for segmentation in many benchmarks</a:t>
            </a:r>
            <a:r>
              <a:rPr lang="en-GB" b="0" i="0" u="none" strike="noStrike" dirty="0">
                <a:effectLst/>
                <a:latin typeface="berkeleyMono"/>
                <a:hlinkClick r:id="rId10"/>
              </a:rPr>
              <a:t>3</a:t>
            </a:r>
            <a:r>
              <a:rPr lang="en-GB" b="0" i="0" u="none" strike="noStrike" dirty="0">
                <a:effectLst/>
                <a:latin typeface="berkeleyMono"/>
                <a:hlinkClick r:id="rId3"/>
              </a:rPr>
              <a:t>4</a:t>
            </a:r>
            <a:r>
              <a:rPr lang="en-GB" b="0" i="0" u="none" strike="noStrike" dirty="0">
                <a:effectLst/>
                <a:latin typeface="berkeleyMono"/>
                <a:hlinkClick r:id="rId11"/>
              </a:rPr>
              <a:t>5</a:t>
            </a:r>
            <a:r>
              <a:rPr lang="en-GB" b="0" i="0" u="none" strike="noStrike" dirty="0">
                <a:effectLst/>
                <a:latin typeface="berkeleyMono"/>
                <a:hlinkClick r:id="rId4"/>
              </a:rPr>
              <a:t>9</a:t>
            </a:r>
            <a:r>
              <a:rPr lang="en-GB" b="0" i="0" u="none" strike="noStrike" dirty="0">
                <a:effectLst/>
                <a:latin typeface="berkeleyMono"/>
                <a:hlinkClick r:id="rId12"/>
              </a:rPr>
              <a:t>10</a:t>
            </a:r>
            <a:r>
              <a:rPr lang="en-GB" b="0" i="0" dirty="0">
                <a:effectLst/>
                <a:latin typeface="fkGroteskNeue"/>
              </a:rPr>
              <a:t>GeneralizationMay struggle with unseen patterns or </a:t>
            </a:r>
            <a:r>
              <a:rPr lang="en-GB" b="0" i="0" dirty="0" err="1">
                <a:effectLst/>
                <a:latin typeface="fkGroteskNeue"/>
              </a:rPr>
              <a:t>categoriesStrong</a:t>
            </a:r>
            <a:r>
              <a:rPr lang="en-GB" b="0" i="0" dirty="0">
                <a:effectLst/>
                <a:latin typeface="fkGroteskNeue"/>
              </a:rPr>
              <a:t> generalization to new data</a:t>
            </a:r>
            <a:r>
              <a:rPr lang="en-GB" b="0" i="0" u="none" strike="noStrike" dirty="0">
                <a:effectLst/>
                <a:latin typeface="berkeleyMono"/>
                <a:hlinkClick r:id="rId3"/>
              </a:rPr>
              <a:t>4</a:t>
            </a:r>
            <a:r>
              <a:rPr lang="en-GB" b="0" i="0" dirty="0">
                <a:effectLst/>
                <a:latin typeface="fkGroteskNeue"/>
              </a:rPr>
              <a:t>Use Case </a:t>
            </a:r>
            <a:r>
              <a:rPr lang="en-GB" b="0" i="0" dirty="0" err="1">
                <a:effectLst/>
                <a:latin typeface="fkGroteskNeue"/>
              </a:rPr>
              <a:t>PreferenceBest</a:t>
            </a:r>
            <a:r>
              <a:rPr lang="en-GB" b="0" i="0" dirty="0">
                <a:effectLst/>
                <a:latin typeface="fkGroteskNeue"/>
              </a:rPr>
              <a:t> for tasks needing precise </a:t>
            </a:r>
            <a:r>
              <a:rPr lang="en-GB" b="0" i="0" dirty="0" err="1">
                <a:effectLst/>
                <a:latin typeface="fkGroteskNeue"/>
              </a:rPr>
              <a:t>segmentationBest</a:t>
            </a:r>
            <a:r>
              <a:rPr lang="en-GB" b="0" i="0" dirty="0">
                <a:effectLst/>
                <a:latin typeface="fkGroteskNeue"/>
              </a:rPr>
              <a:t> for real-time applications, rapid deployment, and efficient inference</a:t>
            </a:r>
            <a:r>
              <a:rPr lang="en-GB" b="0" i="0" u="none" strike="noStrike" dirty="0">
                <a:effectLst/>
                <a:latin typeface="berkeleyMono"/>
                <a:hlinkClick r:id="rId10"/>
              </a:rPr>
              <a:t>3</a:t>
            </a:r>
            <a:r>
              <a:rPr lang="en-GB" b="0" i="0" u="none" strike="noStrike" dirty="0">
                <a:effectLst/>
                <a:latin typeface="berkeleyMono"/>
                <a:hlinkClick r:id="rId11"/>
              </a:rPr>
              <a:t>5</a:t>
            </a:r>
            <a:r>
              <a:rPr lang="en-GB" b="0" i="0" u="none" strike="noStrike" dirty="0">
                <a:effectLst/>
                <a:latin typeface="berkeleyMono"/>
                <a:hlinkClick r:id="rId12"/>
              </a:rPr>
              <a:t>10</a:t>
            </a:r>
            <a:endParaRPr lang="en-GB" b="0" i="0" dirty="0">
              <a:effectLst/>
              <a:latin typeface="fkGroteskNeue"/>
            </a:endParaRPr>
          </a:p>
          <a:p>
            <a:pPr algn="l">
              <a:buNone/>
            </a:pPr>
            <a:r>
              <a:rPr lang="en-GB" b="0" i="0" dirty="0">
                <a:effectLst/>
                <a:latin typeface="fkGrotesk"/>
              </a:rPr>
              <a:t>Performance Comparison</a:t>
            </a:r>
          </a:p>
          <a:p>
            <a:pPr algn="l">
              <a:buFont typeface="Arial" panose="020B0604020202020204" pitchFamily="34" charset="0"/>
              <a:buChar char="•"/>
            </a:pPr>
            <a:r>
              <a:rPr lang="en-GB" b="0" i="0" dirty="0">
                <a:effectLst/>
                <a:latin typeface="fkGroteskNeue"/>
              </a:rPr>
              <a:t>Precision and Recall: YOLOv8 often achieves higher precision and recall than Mask R-CNN across diverse datasets, especially when real-time inference is required</a:t>
            </a:r>
            <a:r>
              <a:rPr lang="en-GB" b="0" i="0" u="none" strike="noStrike" dirty="0">
                <a:effectLst/>
                <a:latin typeface="berkeleyMono"/>
                <a:hlinkClick r:id="rId11"/>
              </a:rPr>
              <a:t>5</a:t>
            </a:r>
            <a:r>
              <a:rPr lang="en-GB" b="0" i="0" u="none" strike="noStrike" dirty="0">
                <a:effectLst/>
                <a:latin typeface="berkeleyMono"/>
                <a:hlinkClick r:id="rId4"/>
              </a:rPr>
              <a:t>9</a:t>
            </a:r>
            <a:r>
              <a:rPr lang="en-GB" b="0" i="0" dirty="0">
                <a:effectLst/>
                <a:latin typeface="fkGroteskNeue"/>
              </a:rPr>
              <a:t>.</a:t>
            </a:r>
          </a:p>
          <a:p>
            <a:pPr algn="l">
              <a:buFont typeface="Arial" panose="020B0604020202020204" pitchFamily="34" charset="0"/>
              <a:buChar char="•"/>
            </a:pPr>
            <a:r>
              <a:rPr lang="en-GB" b="0" i="0" dirty="0">
                <a:effectLst/>
                <a:latin typeface="fkGroteskNeue"/>
              </a:rPr>
              <a:t>Segmentation Quality: Mask R-CNN can provide more detailed masks and higher recall in complex scenes, but YOLOv8-seg is competitive and sometimes superior in precision and generalization</a:t>
            </a:r>
            <a:r>
              <a:rPr lang="en-GB" b="0" i="0" u="none" strike="noStrike" dirty="0">
                <a:effectLst/>
                <a:latin typeface="berkeleyMono"/>
                <a:hlinkClick r:id="rId3"/>
              </a:rPr>
              <a:t>4</a:t>
            </a:r>
            <a:r>
              <a:rPr lang="en-GB" b="0" i="0" u="none" strike="noStrike" dirty="0">
                <a:effectLst/>
                <a:latin typeface="berkeleyMono"/>
                <a:hlinkClick r:id="rId11"/>
              </a:rPr>
              <a:t>5</a:t>
            </a:r>
            <a:r>
              <a:rPr lang="en-GB" b="0" i="0" dirty="0">
                <a:effectLst/>
                <a:latin typeface="fkGroteskNeue"/>
              </a:rPr>
              <a:t>.</a:t>
            </a:r>
          </a:p>
          <a:p>
            <a:pPr algn="l">
              <a:buFont typeface="Arial" panose="020B0604020202020204" pitchFamily="34" charset="0"/>
              <a:buChar char="•"/>
            </a:pPr>
            <a:r>
              <a:rPr lang="en-GB" b="0" i="0" dirty="0">
                <a:effectLst/>
                <a:latin typeface="fkGroteskNeue"/>
              </a:rPr>
              <a:t>Speed and Efficiency: YOLOv8 is significantly faster and more resource-efficient, making it suitable for embedded and real-time systems</a:t>
            </a:r>
            <a:r>
              <a:rPr lang="en-GB" b="0" i="0" u="none" strike="noStrike" dirty="0">
                <a:effectLst/>
                <a:latin typeface="berkeleyMono"/>
                <a:hlinkClick r:id="rId11"/>
              </a:rPr>
              <a:t>5</a:t>
            </a:r>
            <a:r>
              <a:rPr lang="en-GB" b="0" i="0" u="none" strike="noStrike" dirty="0">
                <a:effectLst/>
                <a:latin typeface="berkeleyMono"/>
                <a:hlinkClick r:id="rId12"/>
              </a:rPr>
              <a:t>10</a:t>
            </a:r>
            <a:r>
              <a:rPr lang="en-GB" b="0" i="0" dirty="0">
                <a:effectLst/>
                <a:latin typeface="fkGroteskNeue"/>
              </a:rPr>
              <a:t>.</a:t>
            </a:r>
          </a:p>
          <a:p>
            <a:pPr algn="l">
              <a:buFont typeface="Arial" panose="020B0604020202020204" pitchFamily="34" charset="0"/>
              <a:buChar char="•"/>
            </a:pPr>
            <a:r>
              <a:rPr lang="en-GB" b="0" i="0" dirty="0">
                <a:effectLst/>
                <a:latin typeface="fkGroteskNeue"/>
              </a:rPr>
              <a:t>Model Size: YOLOv8 models are much smaller, enabling easier deployment</a:t>
            </a:r>
            <a:r>
              <a:rPr lang="en-GB" b="0" i="0" u="none" strike="noStrike" dirty="0">
                <a:effectLst/>
                <a:latin typeface="berkeleyMono"/>
                <a:hlinkClick r:id="rId12"/>
              </a:rPr>
              <a:t>10</a:t>
            </a:r>
            <a:r>
              <a:rPr lang="en-GB" b="0" i="0" dirty="0">
                <a:effectLst/>
                <a:latin typeface="fkGroteskNeue"/>
              </a:rPr>
              <a:t>.</a:t>
            </a:r>
          </a:p>
          <a:p>
            <a:pPr algn="l">
              <a:buNone/>
            </a:pPr>
            <a:r>
              <a:rPr lang="en-GB" b="0" i="0" dirty="0">
                <a:effectLst/>
                <a:latin typeface="fkGrotesk"/>
              </a:rPr>
              <a:t>Summary</a:t>
            </a:r>
          </a:p>
          <a:p>
            <a:pPr algn="l">
              <a:buFont typeface="Arial" panose="020B0604020202020204" pitchFamily="34" charset="0"/>
              <a:buChar char="•"/>
            </a:pPr>
            <a:r>
              <a:rPr lang="en-GB" b="0" i="0" dirty="0">
                <a:effectLst/>
                <a:latin typeface="fkGroteskNeue"/>
              </a:rPr>
              <a:t>Mask R-CNN is the go-to model for high-precision, pixel-level instance segmentation, especially where object boundaries and segmentation quality are critical. It is, however, slower and more resource-intensive</a:t>
            </a:r>
            <a:r>
              <a:rPr lang="en-GB" b="0" i="0" u="none" strike="noStrike" dirty="0">
                <a:effectLst/>
                <a:latin typeface="berkeleyMono"/>
                <a:hlinkClick r:id="rId7"/>
              </a:rPr>
              <a:t>2</a:t>
            </a:r>
            <a:r>
              <a:rPr lang="en-GB" b="0" i="0" u="none" strike="noStrike" dirty="0">
                <a:effectLst/>
                <a:latin typeface="berkeleyMono"/>
                <a:hlinkClick r:id="rId8"/>
              </a:rPr>
              <a:t>6</a:t>
            </a:r>
            <a:r>
              <a:rPr lang="en-GB" b="0" i="0" u="none" strike="noStrike" dirty="0">
                <a:effectLst/>
                <a:latin typeface="berkeleyMono"/>
                <a:hlinkClick r:id="rId9"/>
              </a:rPr>
              <a:t>8</a:t>
            </a:r>
            <a:r>
              <a:rPr lang="en-GB" b="0" i="0" dirty="0">
                <a:effectLst/>
                <a:latin typeface="fkGroteskNeue"/>
              </a:rPr>
              <a:t>.</a:t>
            </a:r>
          </a:p>
          <a:p>
            <a:pPr algn="l">
              <a:buFont typeface="Arial" panose="020B0604020202020204" pitchFamily="34" charset="0"/>
              <a:buChar char="•"/>
            </a:pPr>
            <a:r>
              <a:rPr lang="en-GB" b="0" i="0" dirty="0">
                <a:effectLst/>
                <a:latin typeface="fkGroteskNeue"/>
              </a:rPr>
              <a:t>YOLOv8 excels in real-time detection and segmentation, offering faster inference, smaller model size, and strong performance across both detection and segmentation tasks. It is generally preferred for applications where speed and efficiency are paramount, and segmentation detail is "good enough"</a:t>
            </a:r>
            <a:r>
              <a:rPr lang="en-GB" b="0" i="0" u="none" strike="noStrike" dirty="0">
                <a:effectLst/>
                <a:latin typeface="berkeleyMono"/>
                <a:hlinkClick r:id="rId10"/>
              </a:rPr>
              <a:t>3</a:t>
            </a:r>
            <a:r>
              <a:rPr lang="en-GB" b="0" i="0" u="none" strike="noStrike" dirty="0">
                <a:effectLst/>
                <a:latin typeface="berkeleyMono"/>
                <a:hlinkClick r:id="rId11"/>
              </a:rPr>
              <a:t>5</a:t>
            </a:r>
            <a:r>
              <a:rPr lang="en-GB" b="0" i="0" u="none" strike="noStrike" dirty="0">
                <a:effectLst/>
                <a:latin typeface="berkeleyMono"/>
                <a:hlinkClick r:id="rId12"/>
              </a:rPr>
              <a:t>10</a:t>
            </a:r>
            <a:r>
              <a:rPr lang="en-GB" b="0" i="0" dirty="0">
                <a:effectLst/>
                <a:latin typeface="fkGroteskNeue"/>
              </a:rPr>
              <a:t>.</a:t>
            </a:r>
          </a:p>
          <a:p>
            <a:pPr algn="l"/>
            <a:r>
              <a:rPr lang="en-GB" b="0" i="0" dirty="0">
                <a:effectLst/>
                <a:latin typeface="fkGroteskNeue"/>
              </a:rPr>
              <a:t>In short:</a:t>
            </a:r>
            <a:br>
              <a:rPr lang="en-GB" b="0" i="0" dirty="0">
                <a:effectLst/>
                <a:latin typeface="fkGroteskNeue"/>
              </a:rPr>
            </a:br>
            <a:r>
              <a:rPr lang="en-GB" b="0" i="0" dirty="0">
                <a:effectLst/>
                <a:latin typeface="fkGroteskNeue"/>
              </a:rPr>
              <a:t>Choose Mask R-CNN for the highest-quality segmentation in research or applications where precision matters most. Choose YOLOv8 for real-time, efficient deployment with robust performance across detection and segmentation tasks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15</a:t>
            </a:fld>
            <a:endParaRPr lang="en-US" noProof="0" dirty="0"/>
          </a:p>
        </p:txBody>
      </p:sp>
    </p:spTree>
    <p:extLst>
      <p:ext uri="{BB962C8B-B14F-4D97-AF65-F5344CB8AC3E}">
        <p14:creationId xmlns:p14="http://schemas.microsoft.com/office/powerpoint/2010/main" val="135743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K-Means for Color Extraction and Not Other Clustering Methods?</a:t>
            </a:r>
          </a:p>
          <a:p>
            <a:r>
              <a:rPr lang="en-US" sz="1200" b="0" i="0" kern="1200" dirty="0">
                <a:solidFill>
                  <a:schemeClr val="tx1"/>
                </a:solidFill>
                <a:effectLst/>
                <a:latin typeface="+mn-lt"/>
                <a:ea typeface="+mn-ea"/>
                <a:cs typeface="+mn-cs"/>
              </a:rPr>
              <a:t>1. Simplicity and Speed</a:t>
            </a:r>
          </a:p>
          <a:p>
            <a:r>
              <a:rPr lang="en-US" sz="1200" b="0" i="0" kern="1200" dirty="0">
                <a:solidFill>
                  <a:schemeClr val="tx1"/>
                </a:solidFill>
                <a:effectLst/>
                <a:latin typeface="+mn-lt"/>
                <a:ea typeface="+mn-ea"/>
                <a:cs typeface="+mn-cs"/>
              </a:rPr>
              <a:t>K-Means is a fast, efficient, and well-understood algorithm for clustering color pixels.</a:t>
            </a:r>
          </a:p>
          <a:p>
            <a:pPr lvl="1"/>
            <a:r>
              <a:rPr lang="en-US" sz="1200" b="0" i="0" kern="1200" dirty="0">
                <a:solidFill>
                  <a:schemeClr val="tx1"/>
                </a:solidFill>
                <a:effectLst/>
                <a:latin typeface="+mn-lt"/>
                <a:ea typeface="+mn-ea"/>
                <a:cs typeface="+mn-cs"/>
              </a:rPr>
              <a:t>It converges quickly and is easy to implement in standard libraries (</a:t>
            </a:r>
            <a:r>
              <a:rPr lang="en-US" sz="1200" b="0" i="0" kern="1200" dirty="0" err="1">
                <a:solidFill>
                  <a:schemeClr val="tx1"/>
                </a:solidFill>
                <a:effectLst/>
                <a:latin typeface="+mn-lt"/>
                <a:ea typeface="+mn-ea"/>
                <a:cs typeface="+mn-cs"/>
              </a:rPr>
              <a:t>scikit</a:t>
            </a:r>
            <a:r>
              <a:rPr lang="en-US" sz="1200" b="0" i="0" kern="1200" dirty="0">
                <a:solidFill>
                  <a:schemeClr val="tx1"/>
                </a:solidFill>
                <a:effectLst/>
                <a:latin typeface="+mn-lt"/>
                <a:ea typeface="+mn-ea"/>
                <a:cs typeface="+mn-cs"/>
              </a:rPr>
              <a:t>-learn, OpenCV)</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For image segmentation and color palette extraction, K-Means is a standard baseline due to its low computational </a:t>
            </a:r>
            <a:r>
              <a:rPr lang="en-US" sz="1200" b="0" i="0" kern="1200" dirty="0" err="1">
                <a:solidFill>
                  <a:schemeClr val="tx1"/>
                </a:solidFill>
                <a:effectLst/>
                <a:latin typeface="+mn-lt"/>
                <a:ea typeface="+mn-ea"/>
                <a:cs typeface="+mn-cs"/>
              </a:rPr>
              <a:t>cosT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Effective Palette Generation</a:t>
            </a:r>
          </a:p>
          <a:p>
            <a:r>
              <a:rPr lang="en-US" sz="1200" b="0" i="0" kern="1200" dirty="0">
                <a:solidFill>
                  <a:schemeClr val="tx1"/>
                </a:solidFill>
                <a:effectLst/>
                <a:latin typeface="+mn-lt"/>
                <a:ea typeface="+mn-ea"/>
                <a:cs typeface="+mn-cs"/>
              </a:rPr>
              <a:t>K-Means directly produces a set of dominant colors (cluster centroids) that represent the main hues in a clothing item.</a:t>
            </a:r>
          </a:p>
          <a:p>
            <a:pPr lvl="1"/>
            <a:r>
              <a:rPr lang="en-US" sz="1200" b="0" i="0" kern="1200" dirty="0">
                <a:solidFill>
                  <a:schemeClr val="tx1"/>
                </a:solidFill>
                <a:effectLst/>
                <a:latin typeface="+mn-lt"/>
                <a:ea typeface="+mn-ea"/>
                <a:cs typeface="+mn-cs"/>
              </a:rPr>
              <a:t>This is ideal for generating color palettes, quantifying color proportions, and supporting downstream color harmony analysis</a:t>
            </a:r>
          </a:p>
          <a:p>
            <a:r>
              <a:rPr lang="en-US" sz="1200" b="0" i="0" kern="1200" dirty="0">
                <a:solidFill>
                  <a:schemeClr val="tx1"/>
                </a:solidFill>
                <a:effectLst/>
                <a:latin typeface="+mn-lt"/>
                <a:ea typeface="+mn-ea"/>
                <a:cs typeface="+mn-cs"/>
              </a:rPr>
              <a:t>3. Benchmarking Against Alternatives</a:t>
            </a:r>
          </a:p>
          <a:p>
            <a:r>
              <a:rPr lang="en-US" sz="1200" b="0" i="0" kern="1200" dirty="0">
                <a:solidFill>
                  <a:schemeClr val="tx1"/>
                </a:solidFill>
                <a:effectLst/>
                <a:latin typeface="+mn-lt"/>
                <a:ea typeface="+mn-ea"/>
                <a:cs typeface="+mn-cs"/>
              </a:rPr>
              <a:t>Fuzzy C-Means (FCM): Allows soft assignment of pixels to clusters, which can improve results for complex images, but is much slower and more sensitive to initialization.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Gaussian Mixture Models (GMM): More flexible for non-spherical clusters, but slower and often unnecessary for color extraction, where clusters are usually compact and well-separated</a:t>
            </a:r>
          </a:p>
          <a:p>
            <a:r>
              <a:rPr lang="en-US" sz="1200" b="0" i="0" kern="1200" dirty="0">
                <a:solidFill>
                  <a:schemeClr val="tx1"/>
                </a:solidFill>
                <a:effectLst/>
                <a:latin typeface="+mn-lt"/>
                <a:ea typeface="+mn-ea"/>
                <a:cs typeface="+mn-cs"/>
              </a:rPr>
              <a:t>Self-Organizing Maps (SOM): Can produce high-quality color segmentation but requires much longer training and is less interpretable</a:t>
            </a:r>
          </a:p>
          <a:p>
            <a:r>
              <a:rPr lang="en-US" sz="1200" b="0" i="0" kern="1200" dirty="0">
                <a:solidFill>
                  <a:schemeClr val="tx1"/>
                </a:solidFill>
                <a:effectLst/>
                <a:latin typeface="+mn-lt"/>
                <a:ea typeface="+mn-ea"/>
                <a:cs typeface="+mn-cs"/>
              </a:rPr>
              <a:t>K-Means++: An improved initialization variant, used in some academic works for even better convergence</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16</a:t>
            </a:fld>
            <a:endParaRPr lang="en-US" noProof="0" dirty="0"/>
          </a:p>
        </p:txBody>
      </p:sp>
    </p:spTree>
    <p:extLst>
      <p:ext uri="{BB962C8B-B14F-4D97-AF65-F5344CB8AC3E}">
        <p14:creationId xmlns:p14="http://schemas.microsoft.com/office/powerpoint/2010/main" val="61675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K-Means for Color Extraction and Not Other Clustering Methods?</a:t>
            </a:r>
          </a:p>
          <a:p>
            <a:r>
              <a:rPr lang="en-US" sz="1200" b="0" i="0" kern="1200" dirty="0">
                <a:solidFill>
                  <a:schemeClr val="tx1"/>
                </a:solidFill>
                <a:effectLst/>
                <a:latin typeface="+mn-lt"/>
                <a:ea typeface="+mn-ea"/>
                <a:cs typeface="+mn-cs"/>
              </a:rPr>
              <a:t>1. Simplicity and Speed</a:t>
            </a:r>
          </a:p>
          <a:p>
            <a:r>
              <a:rPr lang="en-US" sz="1200" b="0" i="0" kern="1200" dirty="0">
                <a:solidFill>
                  <a:schemeClr val="tx1"/>
                </a:solidFill>
                <a:effectLst/>
                <a:latin typeface="+mn-lt"/>
                <a:ea typeface="+mn-ea"/>
                <a:cs typeface="+mn-cs"/>
              </a:rPr>
              <a:t>K-Means is a fast, efficient, and well-understood algorithm for clustering color pixels.</a:t>
            </a:r>
          </a:p>
          <a:p>
            <a:pPr lvl="1"/>
            <a:r>
              <a:rPr lang="en-US" sz="1200" b="0" i="0" kern="1200" dirty="0">
                <a:solidFill>
                  <a:schemeClr val="tx1"/>
                </a:solidFill>
                <a:effectLst/>
                <a:latin typeface="+mn-lt"/>
                <a:ea typeface="+mn-ea"/>
                <a:cs typeface="+mn-cs"/>
              </a:rPr>
              <a:t>It converges quickly and is easy to implement in standard libraries (</a:t>
            </a:r>
            <a:r>
              <a:rPr lang="en-US" sz="1200" b="0" i="0" kern="1200" dirty="0" err="1">
                <a:solidFill>
                  <a:schemeClr val="tx1"/>
                </a:solidFill>
                <a:effectLst/>
                <a:latin typeface="+mn-lt"/>
                <a:ea typeface="+mn-ea"/>
                <a:cs typeface="+mn-cs"/>
              </a:rPr>
              <a:t>scikit</a:t>
            </a:r>
            <a:r>
              <a:rPr lang="en-US" sz="1200" b="0" i="0" kern="1200" dirty="0">
                <a:solidFill>
                  <a:schemeClr val="tx1"/>
                </a:solidFill>
                <a:effectLst/>
                <a:latin typeface="+mn-lt"/>
                <a:ea typeface="+mn-ea"/>
                <a:cs typeface="+mn-cs"/>
              </a:rPr>
              <a:t>-learn, OpenCV)</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For image segmentation and color palette extraction, K-Means is a standard baseline due to its low computational </a:t>
            </a:r>
            <a:r>
              <a:rPr lang="en-US" sz="1200" b="0" i="0" kern="1200" dirty="0" err="1">
                <a:solidFill>
                  <a:schemeClr val="tx1"/>
                </a:solidFill>
                <a:effectLst/>
                <a:latin typeface="+mn-lt"/>
                <a:ea typeface="+mn-ea"/>
                <a:cs typeface="+mn-cs"/>
              </a:rPr>
              <a:t>cosT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Effective Palette Generation</a:t>
            </a:r>
          </a:p>
          <a:p>
            <a:r>
              <a:rPr lang="en-US" sz="1200" b="0" i="0" kern="1200" dirty="0">
                <a:solidFill>
                  <a:schemeClr val="tx1"/>
                </a:solidFill>
                <a:effectLst/>
                <a:latin typeface="+mn-lt"/>
                <a:ea typeface="+mn-ea"/>
                <a:cs typeface="+mn-cs"/>
              </a:rPr>
              <a:t>K-Means directly produces a set of dominant colors (cluster centroids) that represent the main hues in a clothing item.</a:t>
            </a:r>
          </a:p>
          <a:p>
            <a:pPr lvl="1"/>
            <a:r>
              <a:rPr lang="en-US" sz="1200" b="0" i="0" kern="1200" dirty="0">
                <a:solidFill>
                  <a:schemeClr val="tx1"/>
                </a:solidFill>
                <a:effectLst/>
                <a:latin typeface="+mn-lt"/>
                <a:ea typeface="+mn-ea"/>
                <a:cs typeface="+mn-cs"/>
              </a:rPr>
              <a:t>This is ideal for generating color palettes, quantifying color proportions, and supporting downstream color harmony analysis</a:t>
            </a:r>
          </a:p>
          <a:p>
            <a:r>
              <a:rPr lang="en-US" sz="1200" b="0" i="0" kern="1200" dirty="0">
                <a:solidFill>
                  <a:schemeClr val="tx1"/>
                </a:solidFill>
                <a:effectLst/>
                <a:latin typeface="+mn-lt"/>
                <a:ea typeface="+mn-ea"/>
                <a:cs typeface="+mn-cs"/>
              </a:rPr>
              <a:t>3. Benchmarking Against Alternatives</a:t>
            </a:r>
          </a:p>
          <a:p>
            <a:r>
              <a:rPr lang="en-US" sz="1200" b="0" i="0" kern="1200" dirty="0">
                <a:solidFill>
                  <a:schemeClr val="tx1"/>
                </a:solidFill>
                <a:effectLst/>
                <a:latin typeface="+mn-lt"/>
                <a:ea typeface="+mn-ea"/>
                <a:cs typeface="+mn-cs"/>
              </a:rPr>
              <a:t>Fuzzy C-Means (FCM): Allows soft assignment of pixels to clusters, which can improve results for complex images, but is much slower and more sensitive to initialization.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Gaussian Mixture Models (GMM): More flexible for non-spherical clusters, but slower and often unnecessary for color extraction, where clusters are usually compact and well-separated</a:t>
            </a:r>
          </a:p>
          <a:p>
            <a:r>
              <a:rPr lang="en-US" sz="1200" b="0" i="0" kern="1200" dirty="0">
                <a:solidFill>
                  <a:schemeClr val="tx1"/>
                </a:solidFill>
                <a:effectLst/>
                <a:latin typeface="+mn-lt"/>
                <a:ea typeface="+mn-ea"/>
                <a:cs typeface="+mn-cs"/>
              </a:rPr>
              <a:t>Self-Organizing Maps (SOM): Can produce high-quality color segmentation but requires much longer training and is less interpretable</a:t>
            </a:r>
          </a:p>
          <a:p>
            <a:r>
              <a:rPr lang="en-US" sz="1200" b="0" i="0" kern="1200" dirty="0">
                <a:solidFill>
                  <a:schemeClr val="tx1"/>
                </a:solidFill>
                <a:effectLst/>
                <a:latin typeface="+mn-lt"/>
                <a:ea typeface="+mn-ea"/>
                <a:cs typeface="+mn-cs"/>
              </a:rPr>
              <a:t>K-Means++: An improved initialization variant, used in some academic works for even better convergence</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17</a:t>
            </a:fld>
            <a:endParaRPr lang="en-US" noProof="0" dirty="0"/>
          </a:p>
        </p:txBody>
      </p:sp>
    </p:spTree>
    <p:extLst>
      <p:ext uri="{BB962C8B-B14F-4D97-AF65-F5344CB8AC3E}">
        <p14:creationId xmlns:p14="http://schemas.microsoft.com/office/powerpoint/2010/main" val="275339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K-Means for Color Extraction and Not Other Clustering Methods?</a:t>
            </a:r>
          </a:p>
          <a:p>
            <a:r>
              <a:rPr lang="en-US" sz="1200" b="0" i="0" kern="1200" dirty="0">
                <a:solidFill>
                  <a:schemeClr val="tx1"/>
                </a:solidFill>
                <a:effectLst/>
                <a:latin typeface="+mn-lt"/>
                <a:ea typeface="+mn-ea"/>
                <a:cs typeface="+mn-cs"/>
              </a:rPr>
              <a:t>1. Simplicity and Speed</a:t>
            </a:r>
          </a:p>
          <a:p>
            <a:r>
              <a:rPr lang="en-US" sz="1200" b="0" i="0" kern="1200" dirty="0">
                <a:solidFill>
                  <a:schemeClr val="tx1"/>
                </a:solidFill>
                <a:effectLst/>
                <a:latin typeface="+mn-lt"/>
                <a:ea typeface="+mn-ea"/>
                <a:cs typeface="+mn-cs"/>
              </a:rPr>
              <a:t>K-Means is a fast, efficient, and well-understood algorithm for clustering color pixels.</a:t>
            </a:r>
          </a:p>
          <a:p>
            <a:pPr lvl="1"/>
            <a:r>
              <a:rPr lang="en-US" sz="1200" b="0" i="0" kern="1200" dirty="0">
                <a:solidFill>
                  <a:schemeClr val="tx1"/>
                </a:solidFill>
                <a:effectLst/>
                <a:latin typeface="+mn-lt"/>
                <a:ea typeface="+mn-ea"/>
                <a:cs typeface="+mn-cs"/>
              </a:rPr>
              <a:t>It converges quickly and is easy to implement in standard libraries (</a:t>
            </a:r>
            <a:r>
              <a:rPr lang="en-US" sz="1200" b="0" i="0" kern="1200" dirty="0" err="1">
                <a:solidFill>
                  <a:schemeClr val="tx1"/>
                </a:solidFill>
                <a:effectLst/>
                <a:latin typeface="+mn-lt"/>
                <a:ea typeface="+mn-ea"/>
                <a:cs typeface="+mn-cs"/>
              </a:rPr>
              <a:t>scikit</a:t>
            </a:r>
            <a:r>
              <a:rPr lang="en-US" sz="1200" b="0" i="0" kern="1200" dirty="0">
                <a:solidFill>
                  <a:schemeClr val="tx1"/>
                </a:solidFill>
                <a:effectLst/>
                <a:latin typeface="+mn-lt"/>
                <a:ea typeface="+mn-ea"/>
                <a:cs typeface="+mn-cs"/>
              </a:rPr>
              <a:t>-learn, OpenCV)</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For image segmentation and color palette extraction, K-Means is a standard baseline due to its low computational </a:t>
            </a:r>
            <a:r>
              <a:rPr lang="en-US" sz="1200" b="0" i="0" kern="1200" dirty="0" err="1">
                <a:solidFill>
                  <a:schemeClr val="tx1"/>
                </a:solidFill>
                <a:effectLst/>
                <a:latin typeface="+mn-lt"/>
                <a:ea typeface="+mn-ea"/>
                <a:cs typeface="+mn-cs"/>
              </a:rPr>
              <a:t>cosT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Effective Palette Generation</a:t>
            </a:r>
          </a:p>
          <a:p>
            <a:r>
              <a:rPr lang="en-US" sz="1200" b="0" i="0" kern="1200" dirty="0">
                <a:solidFill>
                  <a:schemeClr val="tx1"/>
                </a:solidFill>
                <a:effectLst/>
                <a:latin typeface="+mn-lt"/>
                <a:ea typeface="+mn-ea"/>
                <a:cs typeface="+mn-cs"/>
              </a:rPr>
              <a:t>K-Means directly produces a set of dominant colors (cluster centroids) that represent the main hues in a clothing item.</a:t>
            </a:r>
          </a:p>
          <a:p>
            <a:pPr lvl="1"/>
            <a:r>
              <a:rPr lang="en-US" sz="1200" b="0" i="0" kern="1200" dirty="0">
                <a:solidFill>
                  <a:schemeClr val="tx1"/>
                </a:solidFill>
                <a:effectLst/>
                <a:latin typeface="+mn-lt"/>
                <a:ea typeface="+mn-ea"/>
                <a:cs typeface="+mn-cs"/>
              </a:rPr>
              <a:t>This is ideal for generating color palettes, quantifying color proportions, and supporting downstream color harmony analysis</a:t>
            </a:r>
          </a:p>
          <a:p>
            <a:r>
              <a:rPr lang="en-US" sz="1200" b="0" i="0" kern="1200" dirty="0">
                <a:solidFill>
                  <a:schemeClr val="tx1"/>
                </a:solidFill>
                <a:effectLst/>
                <a:latin typeface="+mn-lt"/>
                <a:ea typeface="+mn-ea"/>
                <a:cs typeface="+mn-cs"/>
              </a:rPr>
              <a:t>3. Benchmarking Against Alternatives</a:t>
            </a:r>
          </a:p>
          <a:p>
            <a:r>
              <a:rPr lang="en-US" sz="1200" b="0" i="0" kern="1200" dirty="0">
                <a:solidFill>
                  <a:schemeClr val="tx1"/>
                </a:solidFill>
                <a:effectLst/>
                <a:latin typeface="+mn-lt"/>
                <a:ea typeface="+mn-ea"/>
                <a:cs typeface="+mn-cs"/>
              </a:rPr>
              <a:t>Fuzzy C-Means (FCM): Allows soft assignment of pixels to clusters, which can improve results for complex images, but is much slower and more sensitive to initialization.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Gaussian Mixture Models (GMM): More flexible for non-spherical clusters, but slower and often unnecessary for color extraction, where clusters are usually compact and well-separated</a:t>
            </a:r>
          </a:p>
          <a:p>
            <a:r>
              <a:rPr lang="en-US" sz="1200" b="0" i="0" kern="1200" dirty="0">
                <a:solidFill>
                  <a:schemeClr val="tx1"/>
                </a:solidFill>
                <a:effectLst/>
                <a:latin typeface="+mn-lt"/>
                <a:ea typeface="+mn-ea"/>
                <a:cs typeface="+mn-cs"/>
              </a:rPr>
              <a:t>Self-Organizing Maps (SOM): Can produce high-quality color segmentation but requires much longer training and is less interpretable</a:t>
            </a:r>
          </a:p>
          <a:p>
            <a:r>
              <a:rPr lang="en-US" sz="1200" b="0" i="0" kern="1200" dirty="0">
                <a:solidFill>
                  <a:schemeClr val="tx1"/>
                </a:solidFill>
                <a:effectLst/>
                <a:latin typeface="+mn-lt"/>
                <a:ea typeface="+mn-ea"/>
                <a:cs typeface="+mn-cs"/>
              </a:rPr>
              <a:t>K-Means++: An improved initialization variant, used in some academic works for even better convergence</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18</a:t>
            </a:fld>
            <a:endParaRPr lang="en-US" noProof="0" dirty="0"/>
          </a:p>
        </p:txBody>
      </p:sp>
    </p:spTree>
    <p:extLst>
      <p:ext uri="{BB962C8B-B14F-4D97-AF65-F5344CB8AC3E}">
        <p14:creationId xmlns:p14="http://schemas.microsoft.com/office/powerpoint/2010/main" val="620702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b="0" i="0" dirty="0">
                <a:effectLst/>
                <a:latin typeface="fkGrotesk"/>
              </a:rPr>
              <a:t>1. Ultra-Strict Scoring System:</a:t>
            </a:r>
          </a:p>
          <a:p>
            <a:pPr algn="l">
              <a:buFont typeface="Arial" panose="020B0604020202020204" pitchFamily="34" charset="0"/>
              <a:buChar char="•"/>
            </a:pPr>
            <a:r>
              <a:rPr lang="en-GB" b="0" i="0" dirty="0">
                <a:effectLst/>
                <a:latin typeface="fkGroteskNeue"/>
              </a:rPr>
              <a:t>Single neutral items: 35% max (was 100%)</a:t>
            </a:r>
          </a:p>
          <a:p>
            <a:pPr algn="l">
              <a:buFont typeface="Arial" panose="020B0604020202020204" pitchFamily="34" charset="0"/>
              <a:buChar char="•"/>
            </a:pPr>
            <a:r>
              <a:rPr lang="en-GB" b="0" i="0" dirty="0">
                <a:effectLst/>
                <a:latin typeface="fkGroteskNeue"/>
              </a:rPr>
              <a:t>All neutral outfits: -50% penalty (massive)</a:t>
            </a:r>
          </a:p>
          <a:p>
            <a:pPr algn="l">
              <a:buFont typeface="Arial" panose="020B0604020202020204" pitchFamily="34" charset="0"/>
              <a:buChar char="•"/>
            </a:pPr>
            <a:r>
              <a:rPr lang="en-GB" b="0" i="0" dirty="0">
                <a:effectLst/>
                <a:latin typeface="fkGroteskNeue"/>
              </a:rPr>
              <a:t>All dark outfits: -30% penalty</a:t>
            </a:r>
          </a:p>
          <a:p>
            <a:pPr algn="l">
              <a:buFont typeface="Arial" panose="020B0604020202020204" pitchFamily="34" charset="0"/>
              <a:buChar char="•"/>
            </a:pPr>
            <a:r>
              <a:rPr lang="en-GB" b="0" i="0" dirty="0">
                <a:effectLst/>
                <a:latin typeface="fkGroteskNeue"/>
              </a:rPr>
              <a:t>All washed out: -30% penalty</a:t>
            </a:r>
          </a:p>
          <a:p>
            <a:pPr algn="l">
              <a:buFont typeface="Arial" panose="020B0604020202020204" pitchFamily="34" charset="0"/>
              <a:buChar char="•"/>
            </a:pPr>
            <a:r>
              <a:rPr lang="en-GB" b="0" i="0" dirty="0">
                <a:effectLst/>
                <a:latin typeface="fkGroteskNeue"/>
              </a:rPr>
              <a:t>No actual </a:t>
            </a:r>
            <a:r>
              <a:rPr lang="en-GB" b="0" i="0" dirty="0" err="1">
                <a:effectLst/>
                <a:latin typeface="fkGroteskNeue"/>
              </a:rPr>
              <a:t>colors</a:t>
            </a:r>
            <a:r>
              <a:rPr lang="en-GB" b="0" i="0" dirty="0">
                <a:effectLst/>
                <a:latin typeface="fkGroteskNeue"/>
              </a:rPr>
              <a:t>: -40% penalty</a:t>
            </a:r>
          </a:p>
          <a:p>
            <a:pPr algn="l">
              <a:buNone/>
            </a:pPr>
            <a:r>
              <a:rPr lang="en-GB" b="0" i="0" dirty="0">
                <a:effectLst/>
                <a:latin typeface="fkGrotesk"/>
              </a:rPr>
              <a:t>2. New Issue Categories:</a:t>
            </a:r>
          </a:p>
          <a:p>
            <a:pPr algn="l">
              <a:buFont typeface="Arial" panose="020B0604020202020204" pitchFamily="34" charset="0"/>
              <a:buChar char="•"/>
            </a:pPr>
            <a:r>
              <a:rPr lang="en-GB" b="0" i="0" dirty="0" err="1">
                <a:effectLst/>
                <a:latin typeface="fkGroteskNeue"/>
              </a:rPr>
              <a:t>completely_monotone_boring</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mostly_neutral_lacks_interest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all_dark_depressing</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all_washed_out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no_actual_colors</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no_focal_point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outfit_needs_color_interest</a:t>
            </a:r>
            <a:endParaRPr lang="en-GB" b="0" i="0" dirty="0">
              <a:effectLst/>
              <a:latin typeface="fkGroteskNeue"/>
            </a:endParaRPr>
          </a:p>
          <a:p>
            <a:pPr algn="l">
              <a:buNone/>
            </a:pPr>
            <a:r>
              <a:rPr lang="en-GB" b="0" i="0" dirty="0">
                <a:effectLst/>
                <a:latin typeface="fkGrotesk"/>
              </a:rPr>
              <a:t>3. Score Compression:</a:t>
            </a:r>
          </a:p>
          <a:p>
            <a:pPr algn="l">
              <a:buFont typeface="Arial" panose="020B0604020202020204" pitchFamily="34" charset="0"/>
              <a:buChar char="•"/>
            </a:pPr>
            <a:r>
              <a:rPr lang="en-GB" b="0" i="0" dirty="0">
                <a:effectLst/>
                <a:latin typeface="fkGroteskNeue"/>
              </a:rPr>
              <a:t>Scores above 80% compressed to max 70%</a:t>
            </a:r>
          </a:p>
          <a:p>
            <a:pPr algn="l">
              <a:buFont typeface="Arial" panose="020B0604020202020204" pitchFamily="34" charset="0"/>
              <a:buChar char="•"/>
            </a:pPr>
            <a:r>
              <a:rPr lang="en-GB" b="0" i="0" dirty="0">
                <a:effectLst/>
                <a:latin typeface="fkGroteskNeue"/>
              </a:rPr>
              <a:t>Scores above 60% compressed to 40-55%</a:t>
            </a:r>
          </a:p>
          <a:p>
            <a:pPr algn="l">
              <a:buFont typeface="Arial" panose="020B0604020202020204" pitchFamily="34" charset="0"/>
              <a:buChar char="•"/>
            </a:pPr>
            <a:r>
              <a:rPr lang="en-GB" b="0" i="0" dirty="0">
                <a:effectLst/>
                <a:latin typeface="fkGroteskNeue"/>
              </a:rPr>
              <a:t>Most outfits will score 20-50%</a:t>
            </a:r>
          </a:p>
          <a:p>
            <a:pPr algn="l">
              <a:buNone/>
            </a:pPr>
            <a:r>
              <a:rPr lang="en-GB" b="0" i="0" dirty="0">
                <a:effectLst/>
                <a:latin typeface="fkGrotesk"/>
              </a:rPr>
              <a:t>4. Realistic Expectations:</a:t>
            </a:r>
          </a:p>
          <a:p>
            <a:pPr algn="l">
              <a:buFont typeface="Arial" panose="020B0604020202020204" pitchFamily="34" charset="0"/>
              <a:buChar char="•"/>
            </a:pPr>
            <a:r>
              <a:rPr lang="en-GB" b="0" i="0" dirty="0">
                <a:effectLst/>
                <a:latin typeface="fkGroteskNeue"/>
              </a:rPr>
              <a:t>All </a:t>
            </a:r>
            <a:r>
              <a:rPr lang="en-GB" b="0" i="0" dirty="0" err="1">
                <a:effectLst/>
                <a:latin typeface="fkGroteskNeue"/>
              </a:rPr>
              <a:t>gray</a:t>
            </a:r>
            <a:r>
              <a:rPr lang="en-GB" b="0" i="0" dirty="0">
                <a:effectLst/>
                <a:latin typeface="fkGroteskNeue"/>
              </a:rPr>
              <a:t>/black outfits: 25-35%</a:t>
            </a:r>
          </a:p>
          <a:p>
            <a:pPr algn="l">
              <a:buFont typeface="Arial" panose="020B0604020202020204" pitchFamily="34" charset="0"/>
              <a:buChar char="•"/>
            </a:pPr>
            <a:r>
              <a:rPr lang="en-GB" b="0" i="0" dirty="0">
                <a:effectLst/>
                <a:latin typeface="fkGroteskNeue"/>
              </a:rPr>
              <a:t>Navy + white: 60-65%</a:t>
            </a:r>
          </a:p>
          <a:p>
            <a:pPr algn="l">
              <a:buFont typeface="Arial" panose="020B0604020202020204" pitchFamily="34" charset="0"/>
              <a:buChar char="•"/>
            </a:pPr>
            <a:r>
              <a:rPr lang="en-GB" b="0" i="0" dirty="0">
                <a:effectLst/>
                <a:latin typeface="fkGroteskNeue"/>
              </a:rPr>
              <a:t>Mixed warm/cool: 20-35%</a:t>
            </a:r>
          </a:p>
          <a:p>
            <a:pPr algn="l">
              <a:buFont typeface="Arial" panose="020B0604020202020204" pitchFamily="34" charset="0"/>
              <a:buChar char="•"/>
            </a:pPr>
            <a:r>
              <a:rPr lang="en-GB" b="0" i="0" dirty="0">
                <a:effectLst/>
                <a:latin typeface="fkGroteskNeue"/>
              </a:rPr>
              <a:t>Perfect classic combinations: 65-70% max</a:t>
            </a:r>
          </a:p>
          <a:p>
            <a:endParaRPr lang="en-GB" dirty="0"/>
          </a:p>
          <a:p>
            <a:endParaRPr lang="en-GB"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19</a:t>
            </a:fld>
            <a:endParaRPr lang="en-US" noProof="0" dirty="0"/>
          </a:p>
        </p:txBody>
      </p:sp>
    </p:spTree>
    <p:extLst>
      <p:ext uri="{BB962C8B-B14F-4D97-AF65-F5344CB8AC3E}">
        <p14:creationId xmlns:p14="http://schemas.microsoft.com/office/powerpoint/2010/main" val="196365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1ABCC-F993-9D98-BA8A-CE13FDA46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B150B-0A2A-7F13-8F1F-A3949ACD1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16342-13F1-ED36-ECC7-350696FCF861}"/>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1. Scale and Diversity</a:t>
            </a:r>
          </a:p>
          <a:p>
            <a:r>
              <a:rPr lang="en-US" sz="1200" b="0" i="0" kern="1200" dirty="0">
                <a:solidFill>
                  <a:schemeClr val="tx1"/>
                </a:solidFill>
                <a:effectLst/>
                <a:latin typeface="+mn-lt"/>
                <a:ea typeface="+mn-ea"/>
                <a:cs typeface="+mn-cs"/>
              </a:rPr>
              <a:t>Largest public fashion dataset: Over 491,000 images and 801,000 clothing items, covering both commercial shopping images and real-world consumer photos</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Rich variety: Includes 13 popular clothing categories (e.g., skirt, vest, trousers, etc.) and a wide range of styles, poses, occlusions, scales, and viewpoints</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items per image: Unlike older datasets (e.g., DeepFashion1, </a:t>
            </a:r>
            <a:r>
              <a:rPr lang="en-US" sz="1200" b="0" i="0" kern="1200" dirty="0" err="1">
                <a:solidFill>
                  <a:schemeClr val="tx1"/>
                </a:solidFill>
                <a:effectLst/>
                <a:latin typeface="+mn-lt"/>
                <a:ea typeface="+mn-ea"/>
                <a:cs typeface="+mn-cs"/>
              </a:rPr>
              <a:t>FashionAI</a:t>
            </a:r>
            <a:r>
              <a:rPr lang="en-US" sz="1200" b="0" i="0" kern="1200" dirty="0">
                <a:solidFill>
                  <a:schemeClr val="tx1"/>
                </a:solidFill>
                <a:effectLst/>
                <a:latin typeface="+mn-lt"/>
                <a:ea typeface="+mn-ea"/>
                <a:cs typeface="+mn-cs"/>
              </a:rPr>
              <a:t>), DeepFashion2 images can contain several clothing items, reflecting real-world complexity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Rich, Detailed Annotations</a:t>
            </a:r>
          </a:p>
          <a:p>
            <a:r>
              <a:rPr lang="en-US" sz="1200" b="0" i="0" kern="1200" dirty="0">
                <a:solidFill>
                  <a:schemeClr val="tx1"/>
                </a:solidFill>
                <a:effectLst/>
                <a:latin typeface="+mn-lt"/>
                <a:ea typeface="+mn-ea"/>
                <a:cs typeface="+mn-cs"/>
              </a:rPr>
              <a:t>Comprehensive labels: Each clothing item is annotated with bounding boxes, per-pixel segmentation masks, dense landmarks (for pose/shape), category, style, and more</a:t>
            </a:r>
          </a:p>
          <a:p>
            <a:r>
              <a:rPr lang="en-US" sz="1200" b="0" i="0" kern="1200" dirty="0">
                <a:solidFill>
                  <a:schemeClr val="tx1"/>
                </a:solidFill>
                <a:effectLst/>
                <a:latin typeface="+mn-lt"/>
                <a:ea typeface="+mn-ea"/>
                <a:cs typeface="+mn-cs"/>
              </a:rPr>
              <a:t>Supports multiple tasks: Enables not just detection and classification, but also fine-grained segmentation, pose estimation, and cross-domain retrieval.</a:t>
            </a:r>
          </a:p>
          <a:p>
            <a:r>
              <a:rPr lang="en-US" sz="1200" b="0" i="0" kern="1200" dirty="0">
                <a:solidFill>
                  <a:schemeClr val="tx1"/>
                </a:solidFill>
                <a:effectLst/>
                <a:latin typeface="+mn-lt"/>
                <a:ea typeface="+mn-ea"/>
                <a:cs typeface="+mn-cs"/>
              </a:rPr>
              <a:t>Commercial-consumer pairs: Contains 873,000 pairs linking store and user-worn versions of the same garment, supporting research in retrieval and style transfer.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Benchmarking and Community Adoption</a:t>
            </a:r>
          </a:p>
          <a:p>
            <a:r>
              <a:rPr lang="en-US" sz="1200" b="0" i="0" kern="1200" dirty="0">
                <a:solidFill>
                  <a:schemeClr val="tx1"/>
                </a:solidFill>
                <a:effectLst/>
                <a:latin typeface="+mn-lt"/>
                <a:ea typeface="+mn-ea"/>
                <a:cs typeface="+mn-cs"/>
              </a:rPr>
              <a:t>Standard benchmark: Used in major computer vision challenges (e.g., CVPR DeepFashion2 Challenge) and widely adopted in both academia and industry.</a:t>
            </a:r>
          </a:p>
          <a:p>
            <a:r>
              <a:rPr lang="en-US" sz="1200" b="0" i="0" kern="1200" dirty="0">
                <a:solidFill>
                  <a:schemeClr val="tx1"/>
                </a:solidFill>
                <a:effectLst/>
                <a:latin typeface="+mn-lt"/>
                <a:ea typeface="+mn-ea"/>
                <a:cs typeface="+mn-cs"/>
              </a:rPr>
              <a:t>Strong baselines: Provides reference results for leading models (e.g., YOLO, Mask R-CNN, Match R-CNN), making it ideal for fair comparison and reproducibility.</a:t>
            </a:r>
          </a:p>
          <a:p>
            <a:r>
              <a:rPr lang="en-US" sz="1200" b="0" i="0" kern="1200" dirty="0">
                <a:solidFill>
                  <a:schemeClr val="tx1"/>
                </a:solidFill>
                <a:effectLst/>
                <a:latin typeface="+mn-lt"/>
                <a:ea typeface="+mn-ea"/>
                <a:cs typeface="+mn-cs"/>
              </a:rPr>
              <a:t>Versatility: Suitable for detection, segmentation, landmark estimation, and retrieval, making it the go-to dataset for comprehensive fashion AI research.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Real-World Relevance</a:t>
            </a:r>
          </a:p>
          <a:p>
            <a:r>
              <a:rPr lang="en-US" sz="1200" b="0" i="0" kern="1200" dirty="0">
                <a:solidFill>
                  <a:schemeClr val="tx1"/>
                </a:solidFill>
                <a:effectLst/>
                <a:latin typeface="+mn-lt"/>
                <a:ea typeface="+mn-ea"/>
                <a:cs typeface="+mn-cs"/>
              </a:rPr>
              <a:t>E-commerce and retail: Data is collected from both online stores and real users, ensuring the model learns from diverse, realistic scenarios.</a:t>
            </a:r>
          </a:p>
          <a:p>
            <a:r>
              <a:rPr lang="en-US" sz="1200" b="0" i="0" kern="1200" dirty="0">
                <a:solidFill>
                  <a:schemeClr val="tx1"/>
                </a:solidFill>
                <a:effectLst/>
                <a:latin typeface="+mn-lt"/>
                <a:ea typeface="+mn-ea"/>
                <a:cs typeface="+mn-cs"/>
              </a:rPr>
              <a:t>Rich variation: Includes challenging cases (e.g., occlusion, zoom-in, different viewpoints) critical for robust, deployable models.</a:t>
            </a:r>
          </a:p>
          <a:p>
            <a:endParaRPr lang="en-US" dirty="0"/>
          </a:p>
        </p:txBody>
      </p:sp>
      <p:sp>
        <p:nvSpPr>
          <p:cNvPr id="4" name="Slide Number Placeholder 3">
            <a:extLst>
              <a:ext uri="{FF2B5EF4-FFF2-40B4-BE49-F238E27FC236}">
                <a16:creationId xmlns:a16="http://schemas.microsoft.com/office/drawing/2014/main" id="{28DDBD8B-1D49-E505-29D8-959C71CF94D4}"/>
              </a:ext>
            </a:extLst>
          </p:cNvPr>
          <p:cNvSpPr>
            <a:spLocks noGrp="1"/>
          </p:cNvSpPr>
          <p:nvPr>
            <p:ph type="sldNum" sz="quarter" idx="5"/>
          </p:nvPr>
        </p:nvSpPr>
        <p:spPr/>
        <p:txBody>
          <a:bodyPr/>
          <a:lstStyle/>
          <a:p>
            <a:fld id="{284ECAD9-32EE-4091-BDA5-6BD15ACC5E58}" type="slidenum">
              <a:rPr lang="en-US" noProof="0" smtClean="0"/>
              <a:t>21</a:t>
            </a:fld>
            <a:endParaRPr lang="en-US" noProof="0" dirty="0"/>
          </a:p>
        </p:txBody>
      </p:sp>
    </p:spTree>
    <p:extLst>
      <p:ext uri="{BB962C8B-B14F-4D97-AF65-F5344CB8AC3E}">
        <p14:creationId xmlns:p14="http://schemas.microsoft.com/office/powerpoint/2010/main" val="199823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a:t>
            </a:fld>
            <a:endParaRPr lang="en-US" noProof="0" dirty="0"/>
          </a:p>
        </p:txBody>
      </p:sp>
    </p:spTree>
    <p:extLst>
      <p:ext uri="{BB962C8B-B14F-4D97-AF65-F5344CB8AC3E}">
        <p14:creationId xmlns:p14="http://schemas.microsoft.com/office/powerpoint/2010/main" val="326331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Scale and Diversity</a:t>
            </a:r>
          </a:p>
          <a:p>
            <a:r>
              <a:rPr lang="en-US" sz="1200" b="0" i="0" kern="1200" dirty="0">
                <a:solidFill>
                  <a:schemeClr val="tx1"/>
                </a:solidFill>
                <a:effectLst/>
                <a:latin typeface="+mn-lt"/>
                <a:ea typeface="+mn-ea"/>
                <a:cs typeface="+mn-cs"/>
              </a:rPr>
              <a:t>Largest public fashion dataset: Over 491,000 images and 801,000 clothing items, covering both commercial shopping images and real-world consumer photos</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Rich variety: Includes 13 popular clothing categories (e.g., skirt, vest, trousers, etc.) and a wide range of styles, poses, occlusions, scales, and viewpoints</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items per image: Unlike older datasets (e.g., DeepFashion1, </a:t>
            </a:r>
            <a:r>
              <a:rPr lang="en-US" sz="1200" b="0" i="0" kern="1200" dirty="0" err="1">
                <a:solidFill>
                  <a:schemeClr val="tx1"/>
                </a:solidFill>
                <a:effectLst/>
                <a:latin typeface="+mn-lt"/>
                <a:ea typeface="+mn-ea"/>
                <a:cs typeface="+mn-cs"/>
              </a:rPr>
              <a:t>FashionAI</a:t>
            </a:r>
            <a:r>
              <a:rPr lang="en-US" sz="1200" b="0" i="0" kern="1200" dirty="0">
                <a:solidFill>
                  <a:schemeClr val="tx1"/>
                </a:solidFill>
                <a:effectLst/>
                <a:latin typeface="+mn-lt"/>
                <a:ea typeface="+mn-ea"/>
                <a:cs typeface="+mn-cs"/>
              </a:rPr>
              <a:t>), DeepFashion2 images can contain several clothing items, reflecting real-world complexity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Rich, Detailed Annotations</a:t>
            </a:r>
          </a:p>
          <a:p>
            <a:r>
              <a:rPr lang="en-US" sz="1200" b="0" i="0" kern="1200" dirty="0">
                <a:solidFill>
                  <a:schemeClr val="tx1"/>
                </a:solidFill>
                <a:effectLst/>
                <a:latin typeface="+mn-lt"/>
                <a:ea typeface="+mn-ea"/>
                <a:cs typeface="+mn-cs"/>
              </a:rPr>
              <a:t>Comprehensive labels: Each clothing item is annotated with bounding boxes, per-pixel segmentation masks, dense landmarks (for pose/shape), category, style, and more</a:t>
            </a:r>
          </a:p>
          <a:p>
            <a:r>
              <a:rPr lang="en-US" sz="1200" b="0" i="0" kern="1200" dirty="0">
                <a:solidFill>
                  <a:schemeClr val="tx1"/>
                </a:solidFill>
                <a:effectLst/>
                <a:latin typeface="+mn-lt"/>
                <a:ea typeface="+mn-ea"/>
                <a:cs typeface="+mn-cs"/>
              </a:rPr>
              <a:t>Supports multiple tasks: Enables not just detection and classification, but also fine-grained segmentation, pose estimation, and cross-domain retrieval.</a:t>
            </a:r>
          </a:p>
          <a:p>
            <a:r>
              <a:rPr lang="en-US" sz="1200" b="0" i="0" kern="1200" dirty="0">
                <a:solidFill>
                  <a:schemeClr val="tx1"/>
                </a:solidFill>
                <a:effectLst/>
                <a:latin typeface="+mn-lt"/>
                <a:ea typeface="+mn-ea"/>
                <a:cs typeface="+mn-cs"/>
              </a:rPr>
              <a:t>Commercial-consumer pairs: Contains 873,000 pairs linking store and user-worn versions of the same garment, supporting research in retrieval and style transfer.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Benchmarking and Community Adoption</a:t>
            </a:r>
          </a:p>
          <a:p>
            <a:r>
              <a:rPr lang="en-US" sz="1200" b="0" i="0" kern="1200" dirty="0">
                <a:solidFill>
                  <a:schemeClr val="tx1"/>
                </a:solidFill>
                <a:effectLst/>
                <a:latin typeface="+mn-lt"/>
                <a:ea typeface="+mn-ea"/>
                <a:cs typeface="+mn-cs"/>
              </a:rPr>
              <a:t>Standard benchmark: Used in major computer vision challenges (e.g., CVPR DeepFashion2 Challenge) and widely adopted in both academia and industry.</a:t>
            </a:r>
          </a:p>
          <a:p>
            <a:r>
              <a:rPr lang="en-US" sz="1200" b="0" i="0" kern="1200" dirty="0">
                <a:solidFill>
                  <a:schemeClr val="tx1"/>
                </a:solidFill>
                <a:effectLst/>
                <a:latin typeface="+mn-lt"/>
                <a:ea typeface="+mn-ea"/>
                <a:cs typeface="+mn-cs"/>
              </a:rPr>
              <a:t>Strong baselines: Provides reference results for leading models (e.g., YOLO, Mask R-CNN, Match R-CNN), making it ideal for fair comparison and reproducibility.</a:t>
            </a:r>
          </a:p>
          <a:p>
            <a:r>
              <a:rPr lang="en-US" sz="1200" b="0" i="0" kern="1200" dirty="0">
                <a:solidFill>
                  <a:schemeClr val="tx1"/>
                </a:solidFill>
                <a:effectLst/>
                <a:latin typeface="+mn-lt"/>
                <a:ea typeface="+mn-ea"/>
                <a:cs typeface="+mn-cs"/>
              </a:rPr>
              <a:t>Versatility: Suitable for detection, segmentation, landmark estimation, and retrieval, making it the go-to dataset for comprehensive fashion AI research.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Real-World Relevance</a:t>
            </a:r>
          </a:p>
          <a:p>
            <a:r>
              <a:rPr lang="en-US" sz="1200" b="0" i="0" kern="1200" dirty="0">
                <a:solidFill>
                  <a:schemeClr val="tx1"/>
                </a:solidFill>
                <a:effectLst/>
                <a:latin typeface="+mn-lt"/>
                <a:ea typeface="+mn-ea"/>
                <a:cs typeface="+mn-cs"/>
              </a:rPr>
              <a:t>E-commerce and retail: Data is collected from both online stores and real users, ensuring the model learns from diverse, realistic scenarios.</a:t>
            </a:r>
          </a:p>
          <a:p>
            <a:r>
              <a:rPr lang="en-US" sz="1200" b="0" i="0" kern="1200" dirty="0">
                <a:solidFill>
                  <a:schemeClr val="tx1"/>
                </a:solidFill>
                <a:effectLst/>
                <a:latin typeface="+mn-lt"/>
                <a:ea typeface="+mn-ea"/>
                <a:cs typeface="+mn-cs"/>
              </a:rPr>
              <a:t>Rich variation: Includes challenging cases (e.g., occlusion, zoom-in, different viewpoints) critical for robust, deployable models.</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22</a:t>
            </a:fld>
            <a:endParaRPr lang="en-US" noProof="0" dirty="0"/>
          </a:p>
        </p:txBody>
      </p:sp>
    </p:spTree>
    <p:extLst>
      <p:ext uri="{BB962C8B-B14F-4D97-AF65-F5344CB8AC3E}">
        <p14:creationId xmlns:p14="http://schemas.microsoft.com/office/powerpoint/2010/main" val="12704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Dataset Split: 80% train / 20% validation</a:t>
            </a:r>
          </a:p>
          <a:p>
            <a:r>
              <a:rPr lang="en-US" sz="1200" b="0" i="0" kern="1200" dirty="0">
                <a:solidFill>
                  <a:schemeClr val="tx1"/>
                </a:solidFill>
                <a:effectLst/>
                <a:latin typeface="+mn-lt"/>
                <a:ea typeface="+mn-ea"/>
                <a:cs typeface="+mn-cs"/>
              </a:rPr>
              <a:t>What it is: The ratio of data used for training (learning patterns) vs. validation (checking model performance on unseen data).</a:t>
            </a:r>
          </a:p>
          <a:p>
            <a:r>
              <a:rPr lang="en-US" sz="1200" b="0" i="0" kern="1200" dirty="0">
                <a:solidFill>
                  <a:schemeClr val="tx1"/>
                </a:solidFill>
                <a:effectLst/>
                <a:latin typeface="+mn-lt"/>
                <a:ea typeface="+mn-ea"/>
                <a:cs typeface="+mn-cs"/>
              </a:rPr>
              <a:t>Why it matters: Ensures the model is evaluated on data it hasn’t seen, helping to detect overfitting and select the best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Optimizer: SGD with momentum (0.937)</a:t>
            </a:r>
          </a:p>
          <a:p>
            <a:r>
              <a:rPr lang="en-US" sz="1200" b="0" i="0" kern="1200" dirty="0">
                <a:solidFill>
                  <a:schemeClr val="tx1"/>
                </a:solidFill>
                <a:effectLst/>
                <a:latin typeface="+mn-lt"/>
                <a:ea typeface="+mn-ea"/>
                <a:cs typeface="+mn-cs"/>
              </a:rPr>
              <a:t>What it is: The optimizer updates the model’s weights to minimize loss.</a:t>
            </a:r>
          </a:p>
          <a:p>
            <a:pPr lvl="1"/>
            <a:r>
              <a:rPr lang="en-US" sz="1200" b="0" i="0" kern="1200" dirty="0">
                <a:solidFill>
                  <a:schemeClr val="tx1"/>
                </a:solidFill>
                <a:effectLst/>
                <a:latin typeface="+mn-lt"/>
                <a:ea typeface="+mn-ea"/>
                <a:cs typeface="+mn-cs"/>
              </a:rPr>
              <a:t>SGD (Stochastic Gradient Descent): Updates weights using small random batches.</a:t>
            </a:r>
          </a:p>
          <a:p>
            <a:pPr lvl="1"/>
            <a:r>
              <a:rPr lang="en-US" sz="1200" b="0" i="0" kern="1200" dirty="0">
                <a:solidFill>
                  <a:schemeClr val="tx1"/>
                </a:solidFill>
                <a:effectLst/>
                <a:latin typeface="+mn-lt"/>
                <a:ea typeface="+mn-ea"/>
                <a:cs typeface="+mn-cs"/>
              </a:rPr>
              <a:t>Momentum: Helps accelerate SGD in the right direction and dampens oscillations, controlled by the momentum value (here, 0.937).</a:t>
            </a:r>
          </a:p>
          <a:p>
            <a:r>
              <a:rPr lang="en-US" sz="1200" b="0" i="0" kern="1200" dirty="0">
                <a:solidFill>
                  <a:schemeClr val="tx1"/>
                </a:solidFill>
                <a:effectLst/>
                <a:latin typeface="+mn-lt"/>
                <a:ea typeface="+mn-ea"/>
                <a:cs typeface="+mn-cs"/>
              </a:rPr>
              <a:t>Why it matters: Using momentum helps the model converge faster and avoid getting stuck in local minima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Learning Rate: 0.01 with step decay</a:t>
            </a:r>
          </a:p>
          <a:p>
            <a:r>
              <a:rPr lang="en-US" sz="1200" b="0" i="0" kern="1200" dirty="0">
                <a:solidFill>
                  <a:schemeClr val="tx1"/>
                </a:solidFill>
                <a:effectLst/>
                <a:latin typeface="+mn-lt"/>
                <a:ea typeface="+mn-ea"/>
                <a:cs typeface="+mn-cs"/>
              </a:rPr>
              <a:t>What it is: Controls how much the model weights are updated during training.</a:t>
            </a:r>
          </a:p>
          <a:p>
            <a:pPr lvl="1"/>
            <a:r>
              <a:rPr lang="en-US" sz="1200" b="0" i="0" kern="1200" dirty="0">
                <a:solidFill>
                  <a:schemeClr val="tx1"/>
                </a:solidFill>
                <a:effectLst/>
                <a:latin typeface="+mn-lt"/>
                <a:ea typeface="+mn-ea"/>
                <a:cs typeface="+mn-cs"/>
              </a:rPr>
              <a:t>0.01: The initial step size for each update.</a:t>
            </a:r>
          </a:p>
          <a:p>
            <a:pPr lvl="1"/>
            <a:r>
              <a:rPr lang="en-US" sz="1200" b="0" i="0" kern="1200" dirty="0">
                <a:solidFill>
                  <a:schemeClr val="tx1"/>
                </a:solidFill>
                <a:effectLst/>
                <a:latin typeface="+mn-lt"/>
                <a:ea typeface="+mn-ea"/>
                <a:cs typeface="+mn-cs"/>
              </a:rPr>
              <a:t>Step decay: The learning rate is reduced by a set factor after a certain number of epochs to allow finer adjustments as training progresses</a:t>
            </a:r>
            <a:r>
              <a:rPr lang="en-US" sz="1200" b="0" i="0" u="none" strike="noStrike" kern="12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Why it matters: Too high = unstable training, too low = slow learning. Decay helps the model settle into a good solution.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Augmentation: Enabled for robustness</a:t>
            </a:r>
          </a:p>
          <a:p>
            <a:r>
              <a:rPr lang="en-US" sz="1200" b="0" i="0" kern="1200" dirty="0">
                <a:solidFill>
                  <a:schemeClr val="tx1"/>
                </a:solidFill>
                <a:effectLst/>
                <a:latin typeface="+mn-lt"/>
                <a:ea typeface="+mn-ea"/>
                <a:cs typeface="+mn-cs"/>
              </a:rPr>
              <a:t>What it is: Artificially increases dataset size and diversity by applying random transformations (flips, rotations, color changes, etc.) to training images.</a:t>
            </a:r>
          </a:p>
          <a:p>
            <a:r>
              <a:rPr lang="en-US" sz="1200" b="0" i="0" kern="1200" dirty="0">
                <a:solidFill>
                  <a:schemeClr val="tx1"/>
                </a:solidFill>
                <a:effectLst/>
                <a:latin typeface="+mn-lt"/>
                <a:ea typeface="+mn-ea"/>
                <a:cs typeface="+mn-cs"/>
              </a:rPr>
              <a:t>Why it matters: Prevents overfitting and helps the model generalize to new, unseen data.</a:t>
            </a:r>
          </a:p>
          <a:p>
            <a:endParaRPr lang="de-DE" sz="1200" b="0" i="0" kern="1200" dirty="0">
              <a:solidFill>
                <a:schemeClr val="tx1"/>
              </a:solidFill>
              <a:effectLst/>
              <a:latin typeface="+mn-lt"/>
              <a:ea typeface="+mn-ea"/>
              <a:cs typeface="+mn-cs"/>
            </a:endParaRPr>
          </a:p>
          <a:p>
            <a:r>
              <a:rPr lang="en-US" dirty="0"/>
              <a:t>Hyperparameter	Typical Value	Why This Value?</a:t>
            </a:r>
          </a:p>
          <a:p>
            <a:r>
              <a:rPr lang="en-US" dirty="0">
                <a:effectLst/>
              </a:rPr>
              <a:t>Optimizer		SGD	Efficient for large data, good generalization</a:t>
            </a:r>
          </a:p>
          <a:p>
            <a:r>
              <a:rPr lang="en-US" dirty="0">
                <a:effectLst/>
              </a:rPr>
              <a:t>Momentum		0.937	Fast, stable convergence (YOLO default)</a:t>
            </a:r>
          </a:p>
          <a:p>
            <a:r>
              <a:rPr lang="en-US" dirty="0">
                <a:effectLst/>
              </a:rPr>
              <a:t>Learning Rate		0.01	Fast learning, avoids divergence</a:t>
            </a:r>
          </a:p>
          <a:p>
            <a:r>
              <a:rPr lang="en-US" dirty="0">
                <a:effectLst/>
              </a:rPr>
              <a:t>Step Decay		Yes	Fine-tunes model as training progresses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Term		What It Does				Why It Matters</a:t>
            </a:r>
          </a:p>
          <a:p>
            <a:r>
              <a:rPr lang="en-US" dirty="0">
                <a:effectLst/>
              </a:rPr>
              <a:t>SGD		Updates weights using small random batches	Fast, efficient, generalizes well</a:t>
            </a:r>
          </a:p>
          <a:p>
            <a:r>
              <a:rPr lang="en-US" dirty="0">
                <a:effectLst/>
              </a:rPr>
              <a:t>Learning Rate (0.01)	Controls update step size			Balances speed and stability	</a:t>
            </a:r>
          </a:p>
          <a:p>
            <a:r>
              <a:rPr lang="en-US" dirty="0">
                <a:effectLst/>
              </a:rPr>
              <a:t>Step Decay		Reduces learning rate at set intervals		Large steps early, fine-tuning later</a:t>
            </a:r>
            <a:br>
              <a:rPr lang="en-US" dirty="0"/>
            </a:br>
            <a:endParaRPr lang="en-US" dirty="0"/>
          </a:p>
          <a:p>
            <a:endParaRPr lang="de-DE" dirty="0"/>
          </a:p>
          <a:p>
            <a:r>
              <a:rPr lang="en-US" sz="1200" b="0" i="0" kern="1200" dirty="0">
                <a:solidFill>
                  <a:schemeClr val="tx1"/>
                </a:solidFill>
                <a:effectLst/>
                <a:latin typeface="+mn-lt"/>
                <a:ea typeface="+mn-ea"/>
                <a:cs typeface="+mn-cs"/>
              </a:rPr>
              <a:t>SGD (Stochastic Gradient Descent): What It Is and Why These Values?</a:t>
            </a:r>
          </a:p>
          <a:p>
            <a:r>
              <a:rPr lang="en-US" sz="1200" b="0" i="0" kern="1200" dirty="0">
                <a:solidFill>
                  <a:schemeClr val="tx1"/>
                </a:solidFill>
                <a:effectLst/>
                <a:latin typeface="+mn-lt"/>
                <a:ea typeface="+mn-ea"/>
                <a:cs typeface="+mn-cs"/>
              </a:rPr>
              <a:t>SGD is an optimization algorithm used to train deep learning models. Instead of computing the gradient of the loss on the entire dataset (which is slow), SGD updates the model weights using only a small subset (a mini-batch) of the data at each step. This makes training much faster and more scalable for large datasets</a:t>
            </a:r>
            <a:r>
              <a:rPr lang="en-US" sz="1200" b="0" i="0" u="none" strike="noStrike" kern="1200" dirty="0">
                <a:solidFill>
                  <a:schemeClr val="tx1"/>
                </a:solidFill>
                <a:effectLst/>
                <a:latin typeface="+mn-lt"/>
                <a:ea typeface="+mn-ea"/>
                <a:cs typeface="+mn-cs"/>
                <a:hlinkClick r:id="rId4"/>
              </a:rPr>
              <a:t>5</a:t>
            </a:r>
            <a:r>
              <a:rPr lang="en-US" sz="1200" b="0" i="0" u="none" strike="noStrike" kern="1200" dirty="0">
                <a:solidFill>
                  <a:schemeClr val="tx1"/>
                </a:solidFill>
                <a:effectLst/>
                <a:latin typeface="+mn-lt"/>
                <a:ea typeface="+mn-ea"/>
                <a:cs typeface="+mn-cs"/>
                <a:hlinkClick r:id="rId5"/>
              </a:rPr>
              <a:t>2</a:t>
            </a:r>
            <a:r>
              <a:rPr lang="en-US" sz="1200" b="0" i="0" u="none" strike="noStrike" kern="1200" dirty="0">
                <a:solidFill>
                  <a:schemeClr val="tx1"/>
                </a:solidFill>
                <a:effectLst/>
                <a:latin typeface="+mn-lt"/>
                <a:ea typeface="+mn-ea"/>
                <a:cs typeface="+mn-cs"/>
                <a:hlinkClick r:id="rId6"/>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Momentum (e.g., 0.937)</a:t>
            </a:r>
          </a:p>
          <a:p>
            <a:r>
              <a:rPr lang="en-US" sz="1200" b="0" i="0" kern="1200" dirty="0">
                <a:solidFill>
                  <a:schemeClr val="tx1"/>
                </a:solidFill>
                <a:effectLst/>
                <a:latin typeface="+mn-lt"/>
                <a:ea typeface="+mn-ea"/>
                <a:cs typeface="+mn-cs"/>
              </a:rPr>
              <a:t>What it does: Momentum helps accelerate SGD in the direction of consistent gradients and dampens oscillations. It does this by adding a fraction of the previous update to the current update.</a:t>
            </a:r>
          </a:p>
          <a:p>
            <a:r>
              <a:rPr lang="en-US" sz="1200" b="0" i="0" kern="1200" dirty="0">
                <a:solidFill>
                  <a:schemeClr val="tx1"/>
                </a:solidFill>
                <a:effectLst/>
                <a:latin typeface="+mn-lt"/>
                <a:ea typeface="+mn-ea"/>
                <a:cs typeface="+mn-cs"/>
              </a:rPr>
              <a:t>Why 0.937? This value is commonly used in modern YOLO and other deep learning models</a:t>
            </a:r>
            <a:r>
              <a:rPr lang="en-US" sz="1200" b="0" i="0" u="none" strike="noStrike" kern="1200" dirty="0">
                <a:solidFill>
                  <a:schemeClr val="tx1"/>
                </a:solidFill>
                <a:effectLst/>
                <a:latin typeface="+mn-lt"/>
                <a:ea typeface="+mn-ea"/>
                <a:cs typeface="+mn-cs"/>
                <a:hlinkClick r:id="rId7"/>
              </a:rPr>
              <a:t>6</a:t>
            </a:r>
            <a:r>
              <a:rPr lang="en-US" sz="1200" b="0" i="0" u="none" strike="noStrike" kern="1200" dirty="0">
                <a:solidFill>
                  <a:schemeClr val="tx1"/>
                </a:solidFill>
                <a:effectLst/>
                <a:latin typeface="+mn-lt"/>
                <a:ea typeface="+mn-ea"/>
                <a:cs typeface="+mn-cs"/>
                <a:hlinkClick r:id="rId8"/>
              </a:rPr>
              <a:t>8</a:t>
            </a:r>
            <a:r>
              <a:rPr lang="en-US" sz="1200" b="0" i="0" kern="1200" dirty="0">
                <a:solidFill>
                  <a:schemeClr val="tx1"/>
                </a:solidFill>
                <a:effectLst/>
                <a:latin typeface="+mn-lt"/>
                <a:ea typeface="+mn-ea"/>
                <a:cs typeface="+mn-cs"/>
              </a:rPr>
              <a:t>. It provides a good balance between stability and speed. Higher momentum (like 0.99) makes updates smoother but can overshoot; lower (like 0.8) may not smooth enough. Empirical studies (including in YOLO and other vision models) have shown 0.937 to be a robust default for fast convergence and stable training</a:t>
            </a:r>
            <a:r>
              <a:rPr lang="en-US" sz="1200" b="0" i="0" u="none" strike="noStrike" kern="1200" dirty="0">
                <a:solidFill>
                  <a:schemeClr val="tx1"/>
                </a:solidFill>
                <a:effectLst/>
                <a:latin typeface="+mn-lt"/>
                <a:ea typeface="+mn-ea"/>
                <a:cs typeface="+mn-cs"/>
                <a:hlinkClick r:id="rId7"/>
              </a:rPr>
              <a:t>6</a:t>
            </a:r>
            <a:r>
              <a:rPr lang="en-US" sz="1200" b="0" i="0" u="none" strike="noStrike" kern="1200" dirty="0">
                <a:solidFill>
                  <a:schemeClr val="tx1"/>
                </a:solidFill>
                <a:effectLst/>
                <a:latin typeface="+mn-lt"/>
                <a:ea typeface="+mn-ea"/>
                <a:cs typeface="+mn-cs"/>
                <a:hlinkClick r:id="rId8"/>
              </a:rPr>
              <a:t>8</a:t>
            </a:r>
            <a:r>
              <a:rPr lang="en-US" sz="1200" b="0" i="0" u="none" strike="noStrike" kern="1200" dirty="0">
                <a:solidFill>
                  <a:schemeClr val="tx1"/>
                </a:solidFill>
                <a:effectLst/>
                <a:latin typeface="+mn-lt"/>
                <a:ea typeface="+mn-ea"/>
                <a:cs typeface="+mn-cs"/>
                <a:hlinkClick r:id="rId9"/>
              </a:rPr>
              <a:t>3</a:t>
            </a:r>
            <a:r>
              <a:rPr lang="en-US" sz="1200" b="0" i="0" u="none" strike="noStrike" kern="1200" dirty="0">
                <a:solidFill>
                  <a:schemeClr val="tx1"/>
                </a:solidFill>
                <a:effectLst/>
                <a:latin typeface="+mn-lt"/>
                <a:ea typeface="+mn-ea"/>
                <a:cs typeface="+mn-cs"/>
                <a:hlinkClick r:id="rId10"/>
              </a:rPr>
              <a:t>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Why Use SGD?</a:t>
            </a:r>
          </a:p>
          <a:p>
            <a:r>
              <a:rPr lang="en-US" sz="1200" b="0" i="0" kern="1200" dirty="0">
                <a:solidFill>
                  <a:schemeClr val="tx1"/>
                </a:solidFill>
                <a:effectLst/>
                <a:latin typeface="+mn-lt"/>
                <a:ea typeface="+mn-ea"/>
                <a:cs typeface="+mn-cs"/>
              </a:rPr>
              <a:t>Efficiency: Handles large datasets efficiently, especially for computer vision tasks</a:t>
            </a:r>
            <a:r>
              <a:rPr lang="en-US" sz="1200" b="0" i="0" u="none" strike="noStrike" kern="1200" dirty="0">
                <a:solidFill>
                  <a:schemeClr val="tx1"/>
                </a:solidFill>
                <a:effectLst/>
                <a:latin typeface="+mn-lt"/>
                <a:ea typeface="+mn-ea"/>
                <a:cs typeface="+mn-cs"/>
                <a:hlinkClick r:id="rId4"/>
              </a:rPr>
              <a:t>5</a:t>
            </a:r>
            <a:r>
              <a:rPr lang="en-US" sz="1200" b="0" i="0" u="none" strike="noStrike" kern="1200" dirty="0">
                <a:solidFill>
                  <a:schemeClr val="tx1"/>
                </a:solidFill>
                <a:effectLst/>
                <a:latin typeface="+mn-lt"/>
                <a:ea typeface="+mn-ea"/>
                <a:cs typeface="+mn-cs"/>
                <a:hlinkClick r:id="rId5"/>
              </a:rPr>
              <a:t>2</a:t>
            </a:r>
            <a:r>
              <a:rPr lang="en-US" sz="1200" b="0" i="0" u="none" strike="noStrike" kern="1200" dirty="0">
                <a:solidFill>
                  <a:schemeClr val="tx1"/>
                </a:solidFill>
                <a:effectLst/>
                <a:latin typeface="+mn-lt"/>
                <a:ea typeface="+mn-ea"/>
                <a:cs typeface="+mn-cs"/>
                <a:hlinkClick r:id="rId6"/>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Generalization: The noise from using mini-batches can help the model escape poor local minima and generalize better</a:t>
            </a:r>
            <a:r>
              <a:rPr lang="en-US" sz="1200" b="0" i="0" u="none" strike="noStrike" kern="1200" dirty="0">
                <a:solidFill>
                  <a:schemeClr val="tx1"/>
                </a:solidFill>
                <a:effectLst/>
                <a:latin typeface="+mn-lt"/>
                <a:ea typeface="+mn-ea"/>
                <a:cs typeface="+mn-cs"/>
                <a:hlinkClick r:id="rId4"/>
              </a:rPr>
              <a:t>5</a:t>
            </a:r>
            <a:r>
              <a:rPr lang="en-US" sz="1200" b="0" i="0" u="none" strike="noStrike" kern="1200" dirty="0">
                <a:solidFill>
                  <a:schemeClr val="tx1"/>
                </a:solidFill>
                <a:effectLst/>
                <a:latin typeface="+mn-lt"/>
                <a:ea typeface="+mn-ea"/>
                <a:cs typeface="+mn-cs"/>
                <a:hlinkClick r:id="rId6"/>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Widely Supported: Used in most deep learning frameworks and is the default for many vision models, including YOLO</a:t>
            </a:r>
            <a:r>
              <a:rPr lang="en-US" sz="1200" b="0" i="0" u="none" strike="noStrike" kern="1200" dirty="0">
                <a:solidFill>
                  <a:schemeClr val="tx1"/>
                </a:solidFill>
                <a:effectLst/>
                <a:latin typeface="+mn-lt"/>
                <a:ea typeface="+mn-ea"/>
                <a:cs typeface="+mn-cs"/>
                <a:hlinkClick r:id="rId4"/>
              </a:rPr>
              <a:t>5</a:t>
            </a:r>
            <a:r>
              <a:rPr lang="en-US" sz="1200" b="0" i="0" u="none" strike="noStrike" kern="1200" dirty="0">
                <a:solidFill>
                  <a:schemeClr val="tx1"/>
                </a:solidFill>
                <a:effectLst/>
                <a:latin typeface="+mn-lt"/>
                <a:ea typeface="+mn-ea"/>
                <a:cs typeface="+mn-cs"/>
                <a:hlinkClick r:id="rId7"/>
              </a:rPr>
              <a:t>6</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Learning Rate: 0.01 with Step Decay</a:t>
            </a:r>
          </a:p>
          <a:p>
            <a:r>
              <a:rPr lang="en-US" sz="1200" b="0" i="0" kern="1200" dirty="0">
                <a:solidFill>
                  <a:schemeClr val="tx1"/>
                </a:solidFill>
                <a:effectLst/>
                <a:latin typeface="+mn-lt"/>
                <a:ea typeface="+mn-ea"/>
                <a:cs typeface="+mn-cs"/>
              </a:rPr>
              <a:t>Learning Rate (0.01): This controls how big a step the optimizer takes in the direction of the gradient at each update. A value of 0.01 is a common starting point for SGD in deep learning, especially for models like YOLO</a:t>
            </a:r>
            <a:r>
              <a:rPr lang="en-US" sz="1200" b="0" i="0" u="none" strike="noStrike" kern="1200" dirty="0">
                <a:solidFill>
                  <a:schemeClr val="tx1"/>
                </a:solidFill>
                <a:effectLst/>
                <a:latin typeface="+mn-lt"/>
                <a:ea typeface="+mn-ea"/>
                <a:cs typeface="+mn-cs"/>
                <a:hlinkClick r:id="rId7"/>
              </a:rPr>
              <a:t>6</a:t>
            </a:r>
            <a:r>
              <a:rPr lang="en-US" sz="1200" b="0" i="0" u="none" strike="noStrike" kern="1200" dirty="0">
                <a:solidFill>
                  <a:schemeClr val="tx1"/>
                </a:solidFill>
                <a:effectLst/>
                <a:latin typeface="+mn-lt"/>
                <a:ea typeface="+mn-ea"/>
                <a:cs typeface="+mn-cs"/>
                <a:hlinkClick r:id="rId8"/>
              </a:rPr>
              <a:t>8</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Too high: The model may diverge or oscillate.</a:t>
            </a:r>
          </a:p>
          <a:p>
            <a:pPr lvl="1"/>
            <a:r>
              <a:rPr lang="en-US" sz="1200" b="0" i="0" kern="1200" dirty="0">
                <a:solidFill>
                  <a:schemeClr val="tx1"/>
                </a:solidFill>
                <a:effectLst/>
                <a:latin typeface="+mn-lt"/>
                <a:ea typeface="+mn-ea"/>
                <a:cs typeface="+mn-cs"/>
              </a:rPr>
              <a:t>Too low: Training is slow and may get stuck.</a:t>
            </a:r>
          </a:p>
          <a:p>
            <a:r>
              <a:rPr lang="en-US" sz="1200" b="0" i="0" kern="1200" dirty="0">
                <a:solidFill>
                  <a:schemeClr val="tx1"/>
                </a:solidFill>
                <a:effectLst/>
                <a:latin typeface="+mn-lt"/>
                <a:ea typeface="+mn-ea"/>
                <a:cs typeface="+mn-cs"/>
              </a:rPr>
              <a:t>Step Decay: This means the learning rate is reduced by a set factor (e.g., 10x) at specific epochs (steps) during training. This allows the model to make large updates early (to learn quickly) and then smaller, more precise updates later (to fine-tune and converge).</a:t>
            </a:r>
          </a:p>
          <a:p>
            <a:pPr lvl="1"/>
            <a:r>
              <a:rPr lang="en-US" sz="1200" b="0" i="0" kern="1200" dirty="0">
                <a:solidFill>
                  <a:schemeClr val="tx1"/>
                </a:solidFill>
                <a:effectLst/>
                <a:latin typeface="+mn-lt"/>
                <a:ea typeface="+mn-ea"/>
                <a:cs typeface="+mn-cs"/>
              </a:rPr>
              <a:t>Why use it? It helps the model settle into a minimum and improves final accuracy.</a:t>
            </a:r>
          </a:p>
          <a:p>
            <a:r>
              <a:rPr lang="en-US" sz="1200" b="0" i="0" kern="1200" dirty="0">
                <a:solidFill>
                  <a:schemeClr val="tx1"/>
                </a:solidFill>
                <a:effectLst/>
                <a:latin typeface="+mn-lt"/>
                <a:ea typeface="+mn-ea"/>
                <a:cs typeface="+mn-cs"/>
              </a:rPr>
              <a:t>Empirical Reasoning: These values (0.01 for learning rate and 0.937 for momentum) are well-studied defaults for YOLO and similar large-scale vision models, balancing speed, stability, and generalization</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23</a:t>
            </a:fld>
            <a:endParaRPr lang="en-US" noProof="0" dirty="0"/>
          </a:p>
        </p:txBody>
      </p:sp>
    </p:spTree>
    <p:extLst>
      <p:ext uri="{BB962C8B-B14F-4D97-AF65-F5344CB8AC3E}">
        <p14:creationId xmlns:p14="http://schemas.microsoft.com/office/powerpoint/2010/main" val="745879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B87A-B597-0027-25AC-8795CAAE3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CC6E5-4CAE-90AB-743B-E504D414C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52894-F4BD-3C94-DF0A-962020C7EE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6D5796-2D70-F885-D9D6-0583D95A3958}"/>
              </a:ext>
            </a:extLst>
          </p:cNvPr>
          <p:cNvSpPr>
            <a:spLocks noGrp="1"/>
          </p:cNvSpPr>
          <p:nvPr>
            <p:ph type="sldNum" sz="quarter" idx="5"/>
          </p:nvPr>
        </p:nvSpPr>
        <p:spPr/>
        <p:txBody>
          <a:bodyPr/>
          <a:lstStyle/>
          <a:p>
            <a:fld id="{284ECAD9-32EE-4091-BDA5-6BD15ACC5E58}" type="slidenum">
              <a:rPr lang="en-US" noProof="0" smtClean="0"/>
              <a:t>24</a:t>
            </a:fld>
            <a:endParaRPr lang="en-US" noProof="0" dirty="0"/>
          </a:p>
        </p:txBody>
      </p:sp>
    </p:spTree>
    <p:extLst>
      <p:ext uri="{BB962C8B-B14F-4D97-AF65-F5344CB8AC3E}">
        <p14:creationId xmlns:p14="http://schemas.microsoft.com/office/powerpoint/2010/main" val="3221361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Training Metrics Section</a:t>
            </a:r>
          </a:p>
          <a:p>
            <a:r>
              <a:rPr lang="en-GB" b="1" dirty="0" err="1"/>
              <a:t>HeaderMeaningImpactImprovement</a:t>
            </a:r>
            <a:r>
              <a:rPr lang="en-GB" b="1" dirty="0"/>
              <a:t> Tips</a:t>
            </a:r>
          </a:p>
          <a:p>
            <a:r>
              <a:rPr lang="en-GB" dirty="0"/>
              <a:t>Epoch</a:t>
            </a:r>
          </a:p>
          <a:p>
            <a:r>
              <a:rPr lang="en-GB" dirty="0"/>
              <a:t>Current training epoch (iteration over full dataset).Determines model's training progress; too few = underfit, too many = overfit.</a:t>
            </a:r>
          </a:p>
          <a:p>
            <a:r>
              <a:rPr lang="en-GB" dirty="0"/>
              <a:t>Use early stopping or monitor validation loss/metrics to find the optimal number of epochs</a:t>
            </a:r>
          </a:p>
          <a:p>
            <a:endParaRPr lang="en-GB" dirty="0"/>
          </a:p>
          <a:p>
            <a:r>
              <a:rPr lang="en-GB" dirty="0"/>
              <a:t>.</a:t>
            </a:r>
            <a:r>
              <a:rPr lang="en-GB" dirty="0" err="1"/>
              <a:t>GPU_mem</a:t>
            </a:r>
            <a:endParaRPr lang="en-GB" dirty="0"/>
          </a:p>
          <a:p>
            <a:r>
              <a:rPr lang="en-GB" dirty="0"/>
              <a:t>Amount of GPU memory used (e.g. 4.89G).Indicates computational load. </a:t>
            </a:r>
          </a:p>
          <a:p>
            <a:r>
              <a:rPr lang="en-GB" dirty="0"/>
              <a:t>Not a performance metric, but can limit model size or batch </a:t>
            </a:r>
            <a:r>
              <a:rPr lang="en-GB" dirty="0" err="1"/>
              <a:t>size.Optimize</a:t>
            </a:r>
            <a:r>
              <a:rPr lang="en-GB" dirty="0"/>
              <a:t> data loading, batch size, and model architecture to fit available memory.</a:t>
            </a:r>
          </a:p>
          <a:p>
            <a:endParaRPr lang="en-GB" dirty="0"/>
          </a:p>
          <a:p>
            <a:r>
              <a:rPr lang="en-GB" dirty="0" err="1"/>
              <a:t>box_loss</a:t>
            </a:r>
            <a:endParaRPr lang="en-GB" dirty="0"/>
          </a:p>
          <a:p>
            <a:r>
              <a:rPr lang="en-GB" dirty="0"/>
              <a:t>Loss related to bounding box regression (coordinates).</a:t>
            </a:r>
          </a:p>
          <a:p>
            <a:r>
              <a:rPr lang="en-GB" dirty="0"/>
              <a:t>Directly affects how accurately boxes match object locations. Lower is better.</a:t>
            </a:r>
          </a:p>
          <a:p>
            <a:r>
              <a:rPr lang="en-GB" dirty="0"/>
              <a:t>Improve with better anchors, more diverse data, or increasing model capacity.</a:t>
            </a:r>
          </a:p>
          <a:p>
            <a:endParaRPr lang="en-GB" dirty="0"/>
          </a:p>
          <a:p>
            <a:r>
              <a:rPr lang="en-GB" dirty="0" err="1"/>
              <a:t>seg_loss</a:t>
            </a:r>
            <a:endParaRPr lang="en-GB" dirty="0"/>
          </a:p>
          <a:p>
            <a:r>
              <a:rPr lang="en-GB" dirty="0"/>
              <a:t>Loss related to segmentation masks (per-pixel classification).Affects how well object shapes are captured. Critical for instance segmentation.</a:t>
            </a:r>
          </a:p>
          <a:p>
            <a:r>
              <a:rPr lang="en-GB" dirty="0"/>
              <a:t>Use high-resolution inputs and augmentations like </a:t>
            </a:r>
            <a:r>
              <a:rPr lang="en-GB" dirty="0" err="1"/>
              <a:t>CutMix</a:t>
            </a:r>
            <a:r>
              <a:rPr lang="en-GB" dirty="0"/>
              <a:t>, Mosaic, or </a:t>
            </a:r>
            <a:r>
              <a:rPr lang="en-GB" dirty="0" err="1"/>
              <a:t>MixUp</a:t>
            </a:r>
            <a:r>
              <a:rPr lang="en-GB" dirty="0"/>
              <a:t>.</a:t>
            </a:r>
          </a:p>
          <a:p>
            <a:endParaRPr lang="en-GB" dirty="0"/>
          </a:p>
          <a:p>
            <a:r>
              <a:rPr lang="en-GB" dirty="0" err="1"/>
              <a:t>cls_loss</a:t>
            </a:r>
            <a:endParaRPr lang="en-GB" dirty="0"/>
          </a:p>
          <a:p>
            <a:r>
              <a:rPr lang="en-GB" dirty="0"/>
              <a:t>Classification loss for detected objects (label prediction).Impacts model's ability to distinguish between object classes.</a:t>
            </a:r>
          </a:p>
          <a:p>
            <a:r>
              <a:rPr lang="en-GB" dirty="0"/>
              <a:t>Improve label quality, class balance, and consider focal loss if imbalance exists.</a:t>
            </a:r>
          </a:p>
          <a:p>
            <a:endParaRPr lang="en-GB" dirty="0"/>
          </a:p>
          <a:p>
            <a:r>
              <a:rPr lang="en-GB" dirty="0" err="1"/>
              <a:t>dfl_loss</a:t>
            </a:r>
            <a:endParaRPr lang="en-GB" dirty="0"/>
          </a:p>
          <a:p>
            <a:r>
              <a:rPr lang="en-GB" dirty="0"/>
              <a:t>Distribution Focal Loss (bounding box quality).Enhances bounding box precision (especially edge alignment).Usually improves with more epochs, better anchors, or using richer input features (e.g., larger image size).</a:t>
            </a:r>
          </a:p>
          <a:p>
            <a:endParaRPr lang="en-GB" dirty="0"/>
          </a:p>
          <a:p>
            <a:r>
              <a:rPr lang="en-GB" dirty="0"/>
              <a:t>Instances</a:t>
            </a:r>
          </a:p>
          <a:p>
            <a:r>
              <a:rPr lang="en-GB" dirty="0"/>
              <a:t>Number of instances (objects) seen in current epoch.</a:t>
            </a:r>
          </a:p>
          <a:p>
            <a:r>
              <a:rPr lang="en-GB" dirty="0"/>
              <a:t>Just informational; higher can mean richer training batches.</a:t>
            </a:r>
          </a:p>
          <a:p>
            <a:r>
              <a:rPr lang="en-GB" dirty="0"/>
              <a:t>Use stratified sampling to ensure class balance and meaningful variation across batches.</a:t>
            </a:r>
          </a:p>
          <a:p>
            <a:endParaRPr lang="en-GB" dirty="0"/>
          </a:p>
          <a:p>
            <a:r>
              <a:rPr lang="en-GB" dirty="0"/>
              <a:t>Size</a:t>
            </a:r>
          </a:p>
          <a:p>
            <a:r>
              <a:rPr lang="en-GB" dirty="0"/>
              <a:t>Input image resolution during training (e.g., 256).Affects detail captured in objects. Larger size = better quality but more compute.</a:t>
            </a:r>
          </a:p>
          <a:p>
            <a:r>
              <a:rPr lang="en-GB" dirty="0"/>
              <a:t>Increase gradually if training time and memory permit (e.g., step from 256 → 512). Can significantly boost detection and segmentation accuracy.</a:t>
            </a:r>
          </a:p>
          <a:p>
            <a:endParaRPr lang="en-GB" dirty="0"/>
          </a:p>
          <a:p>
            <a:endParaRPr lang="en-GB" dirty="0"/>
          </a:p>
          <a:p>
            <a:pPr>
              <a:buNone/>
            </a:pPr>
            <a:r>
              <a:rPr lang="en-GB" b="1" dirty="0"/>
              <a:t>Detection (Box) Metrics</a:t>
            </a:r>
          </a:p>
          <a:p>
            <a:r>
              <a:rPr lang="en-GB" b="1" dirty="0"/>
              <a:t>Header		Meaning		Impact		Improvement 	Tips</a:t>
            </a:r>
          </a:p>
          <a:p>
            <a:r>
              <a:rPr lang="en-GB" dirty="0"/>
              <a:t>Box(P)</a:t>
            </a:r>
          </a:p>
          <a:p>
            <a:r>
              <a:rPr lang="en-GB" dirty="0"/>
              <a:t>Precision of bounding box predictions (TP / (TP + FP)).</a:t>
            </a:r>
          </a:p>
          <a:p>
            <a:r>
              <a:rPr lang="en-GB" dirty="0"/>
              <a:t>Higher = fewer false positives.</a:t>
            </a:r>
          </a:p>
          <a:p>
            <a:r>
              <a:rPr lang="en-GB" dirty="0"/>
              <a:t>Tweak confidence threshold, use better post-processing (e.g., NMS), reduce label noise.</a:t>
            </a:r>
          </a:p>
          <a:p>
            <a:endParaRPr lang="en-GB" dirty="0"/>
          </a:p>
          <a:p>
            <a:r>
              <a:rPr lang="en-GB" dirty="0"/>
              <a:t>Box(R)</a:t>
            </a:r>
          </a:p>
          <a:p>
            <a:r>
              <a:rPr lang="en-GB" dirty="0"/>
              <a:t>Recall of box predictions (TP / (TP + FN)).</a:t>
            </a:r>
          </a:p>
          <a:p>
            <a:r>
              <a:rPr lang="en-GB" dirty="0"/>
              <a:t>Higher = fewer missed detections.</a:t>
            </a:r>
          </a:p>
          <a:p>
            <a:r>
              <a:rPr lang="en-GB" dirty="0"/>
              <a:t>Increase object coverage with augmentations, reduce occlusion, improve class balance.</a:t>
            </a:r>
          </a:p>
          <a:p>
            <a:endParaRPr lang="en-GB" dirty="0"/>
          </a:p>
          <a:p>
            <a:r>
              <a:rPr lang="en-GB" dirty="0"/>
              <a:t>mAP50</a:t>
            </a:r>
          </a:p>
          <a:p>
            <a:r>
              <a:rPr lang="en-GB" dirty="0"/>
              <a:t>Mean Average Precision at </a:t>
            </a:r>
            <a:r>
              <a:rPr lang="en-GB" dirty="0" err="1"/>
              <a:t>IoU</a:t>
            </a:r>
            <a:r>
              <a:rPr lang="en-GB" dirty="0"/>
              <a:t>=0.5.</a:t>
            </a:r>
          </a:p>
          <a:p>
            <a:r>
              <a:rPr lang="en-GB" dirty="0"/>
              <a:t>General indicator of detection performance.</a:t>
            </a:r>
          </a:p>
          <a:p>
            <a:r>
              <a:rPr lang="en-GB" dirty="0"/>
              <a:t>Widely used metric. Boost with improved training data and longer training.</a:t>
            </a:r>
          </a:p>
          <a:p>
            <a:endParaRPr lang="en-GB" dirty="0"/>
          </a:p>
          <a:p>
            <a:r>
              <a:rPr lang="en-GB" dirty="0"/>
              <a:t>mAP50-95</a:t>
            </a:r>
          </a:p>
          <a:p>
            <a:r>
              <a:rPr lang="en-GB" dirty="0" err="1"/>
              <a:t>mAP</a:t>
            </a:r>
            <a:r>
              <a:rPr lang="en-GB" dirty="0"/>
              <a:t> averaged over </a:t>
            </a:r>
            <a:r>
              <a:rPr lang="en-GB" dirty="0" err="1"/>
              <a:t>IoU</a:t>
            </a:r>
            <a:r>
              <a:rPr lang="en-GB" dirty="0"/>
              <a:t> thresholds from 0.5 to 0.95.</a:t>
            </a:r>
          </a:p>
          <a:p>
            <a:r>
              <a:rPr lang="en-GB" dirty="0"/>
              <a:t>Stricter, more precise metric than mAP50.Improves with better localization and generalization. </a:t>
            </a:r>
          </a:p>
          <a:p>
            <a:r>
              <a:rPr lang="en-GB" dirty="0"/>
              <a:t>Prioritize for production-quality models.</a:t>
            </a:r>
          </a:p>
          <a:p>
            <a:endParaRPr lang="en-GB" dirty="0"/>
          </a:p>
          <a:p>
            <a:endParaRPr lang="en-GB" dirty="0"/>
          </a:p>
          <a:p>
            <a:endParaRPr lang="en-GB" dirty="0"/>
          </a:p>
          <a:p>
            <a:endParaRPr lang="en-GB" dirty="0"/>
          </a:p>
          <a:p>
            <a:endParaRPr lang="en-GB" b="1" dirty="0"/>
          </a:p>
          <a:p>
            <a:endParaRPr lang="en-GB"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26</a:t>
            </a:fld>
            <a:endParaRPr lang="en-US" noProof="0" dirty="0"/>
          </a:p>
        </p:txBody>
      </p:sp>
    </p:spTree>
    <p:extLst>
      <p:ext uri="{BB962C8B-B14F-4D97-AF65-F5344CB8AC3E}">
        <p14:creationId xmlns:p14="http://schemas.microsoft.com/office/powerpoint/2010/main" val="3069809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Training Metrics Section</a:t>
            </a:r>
          </a:p>
          <a:p>
            <a:r>
              <a:rPr lang="en-GB" b="1" dirty="0" err="1"/>
              <a:t>HeaderMeaningImpactImprovement</a:t>
            </a:r>
            <a:r>
              <a:rPr lang="en-GB" b="1" dirty="0"/>
              <a:t> Tips</a:t>
            </a:r>
          </a:p>
          <a:p>
            <a:r>
              <a:rPr lang="en-GB" dirty="0"/>
              <a:t>Epoch</a:t>
            </a:r>
          </a:p>
          <a:p>
            <a:r>
              <a:rPr lang="en-GB" dirty="0"/>
              <a:t>Current training epoch (iteration over full dataset).Determines model's training progress; too few = underfit, too many = overfit.</a:t>
            </a:r>
          </a:p>
          <a:p>
            <a:r>
              <a:rPr lang="en-GB" dirty="0"/>
              <a:t>Use early stopping or monitor validation loss/metrics to find the optimal number of epochs</a:t>
            </a:r>
          </a:p>
          <a:p>
            <a:endParaRPr lang="en-GB" dirty="0"/>
          </a:p>
          <a:p>
            <a:r>
              <a:rPr lang="en-GB" dirty="0"/>
              <a:t>.</a:t>
            </a:r>
            <a:r>
              <a:rPr lang="en-GB" dirty="0" err="1"/>
              <a:t>GPU_mem</a:t>
            </a:r>
            <a:endParaRPr lang="en-GB" dirty="0"/>
          </a:p>
          <a:p>
            <a:r>
              <a:rPr lang="en-GB" dirty="0"/>
              <a:t>Amount of GPU memory used (e.g. 4.89G).Indicates computational load. </a:t>
            </a:r>
          </a:p>
          <a:p>
            <a:r>
              <a:rPr lang="en-GB" dirty="0"/>
              <a:t>Not a performance metric, but can limit model size or batch </a:t>
            </a:r>
            <a:r>
              <a:rPr lang="en-GB" dirty="0" err="1"/>
              <a:t>size.Optimize</a:t>
            </a:r>
            <a:r>
              <a:rPr lang="en-GB" dirty="0"/>
              <a:t> data loading, batch size, and model architecture to fit available memory.</a:t>
            </a:r>
          </a:p>
          <a:p>
            <a:endParaRPr lang="en-GB" dirty="0"/>
          </a:p>
          <a:p>
            <a:r>
              <a:rPr lang="en-GB" dirty="0" err="1"/>
              <a:t>box_loss</a:t>
            </a:r>
            <a:endParaRPr lang="en-GB" dirty="0"/>
          </a:p>
          <a:p>
            <a:r>
              <a:rPr lang="en-GB" dirty="0"/>
              <a:t>Loss related to bounding box regression (coordinates).</a:t>
            </a:r>
          </a:p>
          <a:p>
            <a:r>
              <a:rPr lang="en-GB" dirty="0"/>
              <a:t>Directly affects how accurately boxes match object locations. Lower is better.</a:t>
            </a:r>
          </a:p>
          <a:p>
            <a:r>
              <a:rPr lang="en-GB" dirty="0"/>
              <a:t>Improve with better anchors, more diverse data, or increasing model capacity.</a:t>
            </a:r>
          </a:p>
          <a:p>
            <a:endParaRPr lang="en-GB" dirty="0"/>
          </a:p>
          <a:p>
            <a:r>
              <a:rPr lang="en-GB" dirty="0" err="1"/>
              <a:t>seg_loss</a:t>
            </a:r>
            <a:endParaRPr lang="en-GB" dirty="0"/>
          </a:p>
          <a:p>
            <a:r>
              <a:rPr lang="en-GB" dirty="0"/>
              <a:t>Loss related to segmentation masks (per-pixel classification).Affects how well object shapes are captured. Critical for instance segmentation.</a:t>
            </a:r>
          </a:p>
          <a:p>
            <a:r>
              <a:rPr lang="en-GB" dirty="0"/>
              <a:t>Use high-resolution inputs and augmentations like </a:t>
            </a:r>
            <a:r>
              <a:rPr lang="en-GB" dirty="0" err="1"/>
              <a:t>CutMix</a:t>
            </a:r>
            <a:r>
              <a:rPr lang="en-GB" dirty="0"/>
              <a:t>, Mosaic, or </a:t>
            </a:r>
            <a:r>
              <a:rPr lang="en-GB" dirty="0" err="1"/>
              <a:t>MixUp</a:t>
            </a:r>
            <a:r>
              <a:rPr lang="en-GB" dirty="0"/>
              <a:t>.</a:t>
            </a:r>
          </a:p>
          <a:p>
            <a:endParaRPr lang="en-GB" dirty="0"/>
          </a:p>
          <a:p>
            <a:r>
              <a:rPr lang="en-GB" dirty="0" err="1"/>
              <a:t>cls_loss</a:t>
            </a:r>
            <a:endParaRPr lang="en-GB" dirty="0"/>
          </a:p>
          <a:p>
            <a:r>
              <a:rPr lang="en-GB" dirty="0"/>
              <a:t>Classification loss for detected objects (label prediction).Impacts model's ability to distinguish between object classes.</a:t>
            </a:r>
          </a:p>
          <a:p>
            <a:r>
              <a:rPr lang="en-GB" dirty="0"/>
              <a:t>Improve label quality, class balance, and consider focal loss if imbalance exists.</a:t>
            </a:r>
          </a:p>
          <a:p>
            <a:endParaRPr lang="en-GB" dirty="0"/>
          </a:p>
          <a:p>
            <a:r>
              <a:rPr lang="en-GB" dirty="0" err="1"/>
              <a:t>dfl_loss</a:t>
            </a:r>
            <a:endParaRPr lang="en-GB" dirty="0"/>
          </a:p>
          <a:p>
            <a:r>
              <a:rPr lang="en-GB" dirty="0"/>
              <a:t>Distribution Focal Loss (bounding box quality).Enhances bounding box precision (especially edge alignment).Usually improves with more epochs, better anchors, or using richer input features (e.g., larger image size).</a:t>
            </a:r>
          </a:p>
          <a:p>
            <a:endParaRPr lang="en-GB" dirty="0"/>
          </a:p>
          <a:p>
            <a:r>
              <a:rPr lang="en-GB" dirty="0"/>
              <a:t>Instances</a:t>
            </a:r>
          </a:p>
          <a:p>
            <a:r>
              <a:rPr lang="en-GB" dirty="0"/>
              <a:t>Number of instances (objects) seen in current epoch.</a:t>
            </a:r>
          </a:p>
          <a:p>
            <a:r>
              <a:rPr lang="en-GB" dirty="0"/>
              <a:t>Just informational; higher can mean richer training batches.</a:t>
            </a:r>
          </a:p>
          <a:p>
            <a:r>
              <a:rPr lang="en-GB" dirty="0"/>
              <a:t>Use stratified sampling to ensure class balance and meaningful variation across batches.</a:t>
            </a:r>
          </a:p>
          <a:p>
            <a:endParaRPr lang="en-GB" dirty="0"/>
          </a:p>
          <a:p>
            <a:r>
              <a:rPr lang="en-GB" dirty="0"/>
              <a:t>Size</a:t>
            </a:r>
          </a:p>
          <a:p>
            <a:r>
              <a:rPr lang="en-GB" dirty="0"/>
              <a:t>Input image resolution during training (e.g., 256).Affects detail captured in objects. Larger size = better quality but more compute.</a:t>
            </a:r>
          </a:p>
          <a:p>
            <a:r>
              <a:rPr lang="en-GB" dirty="0"/>
              <a:t>Increase gradually if training time and memory permit (e.g., step from 256 → 512). Can significantly boost detection and segmentation accuracy.</a:t>
            </a:r>
          </a:p>
          <a:p>
            <a:endParaRPr lang="en-GB"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27</a:t>
            </a:fld>
            <a:endParaRPr lang="en-US" noProof="0" dirty="0"/>
          </a:p>
        </p:txBody>
      </p:sp>
    </p:spTree>
    <p:extLst>
      <p:ext uri="{BB962C8B-B14F-4D97-AF65-F5344CB8AC3E}">
        <p14:creationId xmlns:p14="http://schemas.microsoft.com/office/powerpoint/2010/main" val="222292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Detection (Box) Metrics</a:t>
            </a:r>
          </a:p>
          <a:p>
            <a:r>
              <a:rPr lang="en-GB" b="1" dirty="0"/>
              <a:t>Header		Meaning		Impact		Improvement 	Tips</a:t>
            </a:r>
          </a:p>
          <a:p>
            <a:r>
              <a:rPr lang="en-GB" dirty="0"/>
              <a:t>Box(P)</a:t>
            </a:r>
          </a:p>
          <a:p>
            <a:r>
              <a:rPr lang="en-GB" dirty="0"/>
              <a:t>Precision of bounding box predictions (TP / (TP + FP)).</a:t>
            </a:r>
          </a:p>
          <a:p>
            <a:r>
              <a:rPr lang="en-GB" dirty="0"/>
              <a:t>Higher = fewer false positives.</a:t>
            </a:r>
          </a:p>
          <a:p>
            <a:r>
              <a:rPr lang="en-GB" dirty="0"/>
              <a:t>Tweak confidence threshold, use better post-processing (e.g., NMS), reduce label noise.</a:t>
            </a:r>
          </a:p>
          <a:p>
            <a:endParaRPr lang="en-GB" dirty="0"/>
          </a:p>
          <a:p>
            <a:r>
              <a:rPr lang="en-GB" dirty="0"/>
              <a:t>Box(R)</a:t>
            </a:r>
          </a:p>
          <a:p>
            <a:r>
              <a:rPr lang="en-GB" dirty="0"/>
              <a:t>Recall of box predictions (TP / (TP + FN)).</a:t>
            </a:r>
          </a:p>
          <a:p>
            <a:r>
              <a:rPr lang="en-GB" dirty="0"/>
              <a:t>Higher = fewer missed detections.</a:t>
            </a:r>
          </a:p>
          <a:p>
            <a:r>
              <a:rPr lang="en-GB" dirty="0"/>
              <a:t>Increase object coverage with augmentations, reduce occlusion, improve class balance.</a:t>
            </a:r>
          </a:p>
          <a:p>
            <a:endParaRPr lang="en-GB" dirty="0"/>
          </a:p>
          <a:p>
            <a:r>
              <a:rPr lang="en-GB" dirty="0"/>
              <a:t>mAP50</a:t>
            </a:r>
          </a:p>
          <a:p>
            <a:r>
              <a:rPr lang="en-GB" dirty="0"/>
              <a:t>Mean Average Precision at </a:t>
            </a:r>
            <a:r>
              <a:rPr lang="en-GB" dirty="0" err="1"/>
              <a:t>IoU</a:t>
            </a:r>
            <a:r>
              <a:rPr lang="en-GB" dirty="0"/>
              <a:t>=0.5.</a:t>
            </a:r>
          </a:p>
          <a:p>
            <a:r>
              <a:rPr lang="en-GB" dirty="0"/>
              <a:t>General indicator of detection performance.</a:t>
            </a:r>
          </a:p>
          <a:p>
            <a:r>
              <a:rPr lang="en-GB" dirty="0"/>
              <a:t>Widely used metric. Boost with improved training data and longer training.</a:t>
            </a:r>
          </a:p>
          <a:p>
            <a:endParaRPr lang="en-GB" dirty="0"/>
          </a:p>
          <a:p>
            <a:r>
              <a:rPr lang="en-GB" dirty="0"/>
              <a:t>mAP50-95</a:t>
            </a:r>
          </a:p>
          <a:p>
            <a:r>
              <a:rPr lang="en-GB" dirty="0" err="1"/>
              <a:t>mAP</a:t>
            </a:r>
            <a:r>
              <a:rPr lang="en-GB" dirty="0"/>
              <a:t> averaged over </a:t>
            </a:r>
            <a:r>
              <a:rPr lang="en-GB" dirty="0" err="1"/>
              <a:t>IoU</a:t>
            </a:r>
            <a:r>
              <a:rPr lang="en-GB" dirty="0"/>
              <a:t> thresholds from 0.5 to 0.95.</a:t>
            </a:r>
          </a:p>
          <a:p>
            <a:r>
              <a:rPr lang="en-GB" dirty="0"/>
              <a:t>Stricter, more precise metric than mAP50.Improves with better localization and generalization. </a:t>
            </a:r>
          </a:p>
          <a:p>
            <a:r>
              <a:rPr lang="en-GB" dirty="0"/>
              <a:t>Prioritize for production-quality models.</a:t>
            </a:r>
          </a:p>
          <a:p>
            <a:endParaRPr lang="en-GB"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28</a:t>
            </a:fld>
            <a:endParaRPr lang="en-US" noProof="0" dirty="0"/>
          </a:p>
        </p:txBody>
      </p:sp>
    </p:spTree>
    <p:extLst>
      <p:ext uri="{BB962C8B-B14F-4D97-AF65-F5344CB8AC3E}">
        <p14:creationId xmlns:p14="http://schemas.microsoft.com/office/powerpoint/2010/main" val="1440255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4D0A-65A6-CD61-C321-A5FF75439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8A796-C221-ABFF-D1AF-5D05F7004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AABC7C-E767-54E3-04F0-4309B3EC6F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F757512-19B0-F0AC-7102-D4E43C078AB2}"/>
              </a:ext>
            </a:extLst>
          </p:cNvPr>
          <p:cNvSpPr>
            <a:spLocks noGrp="1"/>
          </p:cNvSpPr>
          <p:nvPr>
            <p:ph type="sldNum" sz="quarter" idx="5"/>
          </p:nvPr>
        </p:nvSpPr>
        <p:spPr/>
        <p:txBody>
          <a:bodyPr/>
          <a:lstStyle/>
          <a:p>
            <a:fld id="{284ECAD9-32EE-4091-BDA5-6BD15ACC5E58}" type="slidenum">
              <a:rPr lang="en-US" noProof="0" smtClean="0"/>
              <a:t>29</a:t>
            </a:fld>
            <a:endParaRPr lang="en-US" noProof="0" dirty="0"/>
          </a:p>
        </p:txBody>
      </p:sp>
    </p:spTree>
    <p:extLst>
      <p:ext uri="{BB962C8B-B14F-4D97-AF65-F5344CB8AC3E}">
        <p14:creationId xmlns:p14="http://schemas.microsoft.com/office/powerpoint/2010/main" val="1515302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b="0" i="0" dirty="0">
                <a:effectLst/>
                <a:latin typeface="fkGrotesk"/>
              </a:rPr>
              <a:t>1. Ultra-Strict Scoring System:</a:t>
            </a:r>
          </a:p>
          <a:p>
            <a:pPr algn="l">
              <a:buFont typeface="Arial" panose="020B0604020202020204" pitchFamily="34" charset="0"/>
              <a:buChar char="•"/>
            </a:pPr>
            <a:r>
              <a:rPr lang="en-GB" b="0" i="0" dirty="0">
                <a:effectLst/>
                <a:latin typeface="fkGroteskNeue"/>
              </a:rPr>
              <a:t>Single neutral items: 35% max (was 100%)</a:t>
            </a:r>
          </a:p>
          <a:p>
            <a:pPr algn="l">
              <a:buFont typeface="Arial" panose="020B0604020202020204" pitchFamily="34" charset="0"/>
              <a:buChar char="•"/>
            </a:pPr>
            <a:r>
              <a:rPr lang="en-GB" b="0" i="0" dirty="0">
                <a:effectLst/>
                <a:latin typeface="fkGroteskNeue"/>
              </a:rPr>
              <a:t>All neutral outfits: -50% penalty (massive)</a:t>
            </a:r>
          </a:p>
          <a:p>
            <a:pPr algn="l">
              <a:buFont typeface="Arial" panose="020B0604020202020204" pitchFamily="34" charset="0"/>
              <a:buChar char="•"/>
            </a:pPr>
            <a:r>
              <a:rPr lang="en-GB" b="0" i="0" dirty="0">
                <a:effectLst/>
                <a:latin typeface="fkGroteskNeue"/>
              </a:rPr>
              <a:t>All dark outfits: -30% penalty</a:t>
            </a:r>
          </a:p>
          <a:p>
            <a:pPr algn="l">
              <a:buFont typeface="Arial" panose="020B0604020202020204" pitchFamily="34" charset="0"/>
              <a:buChar char="•"/>
            </a:pPr>
            <a:r>
              <a:rPr lang="en-GB" b="0" i="0" dirty="0">
                <a:effectLst/>
                <a:latin typeface="fkGroteskNeue"/>
              </a:rPr>
              <a:t>All washed out: -30% penalty</a:t>
            </a:r>
          </a:p>
          <a:p>
            <a:pPr algn="l">
              <a:buFont typeface="Arial" panose="020B0604020202020204" pitchFamily="34" charset="0"/>
              <a:buChar char="•"/>
            </a:pPr>
            <a:r>
              <a:rPr lang="en-GB" b="0" i="0" dirty="0">
                <a:effectLst/>
                <a:latin typeface="fkGroteskNeue"/>
              </a:rPr>
              <a:t>No actual </a:t>
            </a:r>
            <a:r>
              <a:rPr lang="en-GB" b="0" i="0" dirty="0" err="1">
                <a:effectLst/>
                <a:latin typeface="fkGroteskNeue"/>
              </a:rPr>
              <a:t>colors</a:t>
            </a:r>
            <a:r>
              <a:rPr lang="en-GB" b="0" i="0" dirty="0">
                <a:effectLst/>
                <a:latin typeface="fkGroteskNeue"/>
              </a:rPr>
              <a:t>: -40% penalty</a:t>
            </a:r>
          </a:p>
          <a:p>
            <a:pPr algn="l">
              <a:buNone/>
            </a:pPr>
            <a:r>
              <a:rPr lang="en-GB" b="0" i="0" dirty="0">
                <a:effectLst/>
                <a:latin typeface="fkGrotesk"/>
              </a:rPr>
              <a:t>2. New Issue Categories:</a:t>
            </a:r>
          </a:p>
          <a:p>
            <a:pPr algn="l">
              <a:buFont typeface="Arial" panose="020B0604020202020204" pitchFamily="34" charset="0"/>
              <a:buChar char="•"/>
            </a:pPr>
            <a:r>
              <a:rPr lang="en-GB" b="0" i="0" dirty="0" err="1">
                <a:effectLst/>
                <a:latin typeface="fkGroteskNeue"/>
              </a:rPr>
              <a:t>completely_monotone_boring</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mostly_neutral_lacks_interest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all_dark_depressing</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all_washed_out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no_actual_colors</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no_focal_point</a:t>
            </a:r>
            <a:endParaRPr lang="en-GB" b="0" i="0" dirty="0">
              <a:effectLst/>
              <a:latin typeface="fkGroteskNeue"/>
            </a:endParaRPr>
          </a:p>
          <a:p>
            <a:pPr algn="l">
              <a:buFont typeface="Arial" panose="020B0604020202020204" pitchFamily="34" charset="0"/>
              <a:buChar char="•"/>
            </a:pPr>
            <a:r>
              <a:rPr lang="en-GB" b="0" i="0" dirty="0" err="1">
                <a:effectLst/>
                <a:latin typeface="fkGroteskNeue"/>
              </a:rPr>
              <a:t>outfit_needs_color_interest</a:t>
            </a:r>
            <a:endParaRPr lang="en-GB" b="0" i="0" dirty="0">
              <a:effectLst/>
              <a:latin typeface="fkGroteskNeue"/>
            </a:endParaRPr>
          </a:p>
          <a:p>
            <a:pPr algn="l">
              <a:buNone/>
            </a:pPr>
            <a:r>
              <a:rPr lang="en-GB" b="0" i="0" dirty="0">
                <a:effectLst/>
                <a:latin typeface="fkGrotesk"/>
              </a:rPr>
              <a:t>3. Score Compression:</a:t>
            </a:r>
          </a:p>
          <a:p>
            <a:pPr algn="l">
              <a:buFont typeface="Arial" panose="020B0604020202020204" pitchFamily="34" charset="0"/>
              <a:buChar char="•"/>
            </a:pPr>
            <a:r>
              <a:rPr lang="en-GB" b="0" i="0" dirty="0">
                <a:effectLst/>
                <a:latin typeface="fkGroteskNeue"/>
              </a:rPr>
              <a:t>Scores above 80% compressed to max 70%</a:t>
            </a:r>
          </a:p>
          <a:p>
            <a:pPr algn="l">
              <a:buFont typeface="Arial" panose="020B0604020202020204" pitchFamily="34" charset="0"/>
              <a:buChar char="•"/>
            </a:pPr>
            <a:r>
              <a:rPr lang="en-GB" b="0" i="0" dirty="0">
                <a:effectLst/>
                <a:latin typeface="fkGroteskNeue"/>
              </a:rPr>
              <a:t>Scores above 60% compressed to 40-55%</a:t>
            </a:r>
          </a:p>
          <a:p>
            <a:pPr algn="l">
              <a:buFont typeface="Arial" panose="020B0604020202020204" pitchFamily="34" charset="0"/>
              <a:buChar char="•"/>
            </a:pPr>
            <a:r>
              <a:rPr lang="en-GB" b="0" i="0" dirty="0">
                <a:effectLst/>
                <a:latin typeface="fkGroteskNeue"/>
              </a:rPr>
              <a:t>Most outfits will score 20-50%</a:t>
            </a:r>
          </a:p>
          <a:p>
            <a:pPr algn="l">
              <a:buNone/>
            </a:pPr>
            <a:r>
              <a:rPr lang="en-GB" b="0" i="0" dirty="0">
                <a:effectLst/>
                <a:latin typeface="fkGrotesk"/>
              </a:rPr>
              <a:t>4. Realistic Expectations:</a:t>
            </a:r>
          </a:p>
          <a:p>
            <a:pPr algn="l">
              <a:buFont typeface="Arial" panose="020B0604020202020204" pitchFamily="34" charset="0"/>
              <a:buChar char="•"/>
            </a:pPr>
            <a:r>
              <a:rPr lang="en-GB" b="0" i="0" dirty="0">
                <a:effectLst/>
                <a:latin typeface="fkGroteskNeue"/>
              </a:rPr>
              <a:t>All </a:t>
            </a:r>
            <a:r>
              <a:rPr lang="en-GB" b="0" i="0" dirty="0" err="1">
                <a:effectLst/>
                <a:latin typeface="fkGroteskNeue"/>
              </a:rPr>
              <a:t>gray</a:t>
            </a:r>
            <a:r>
              <a:rPr lang="en-GB" b="0" i="0" dirty="0">
                <a:effectLst/>
                <a:latin typeface="fkGroteskNeue"/>
              </a:rPr>
              <a:t>/black outfits: 25-35%</a:t>
            </a:r>
          </a:p>
          <a:p>
            <a:pPr algn="l">
              <a:buFont typeface="Arial" panose="020B0604020202020204" pitchFamily="34" charset="0"/>
              <a:buChar char="•"/>
            </a:pPr>
            <a:r>
              <a:rPr lang="en-GB" b="0" i="0" dirty="0">
                <a:effectLst/>
                <a:latin typeface="fkGroteskNeue"/>
              </a:rPr>
              <a:t>Navy + white: 60-65%</a:t>
            </a:r>
          </a:p>
          <a:p>
            <a:pPr algn="l">
              <a:buFont typeface="Arial" panose="020B0604020202020204" pitchFamily="34" charset="0"/>
              <a:buChar char="•"/>
            </a:pPr>
            <a:r>
              <a:rPr lang="en-GB" b="0" i="0" dirty="0">
                <a:effectLst/>
                <a:latin typeface="fkGroteskNeue"/>
              </a:rPr>
              <a:t>Mixed warm/cool: 20-35%</a:t>
            </a:r>
          </a:p>
          <a:p>
            <a:pPr algn="l">
              <a:buFont typeface="Arial" panose="020B0604020202020204" pitchFamily="34" charset="0"/>
              <a:buChar char="•"/>
            </a:pPr>
            <a:r>
              <a:rPr lang="en-GB" b="0" i="0" dirty="0">
                <a:effectLst/>
                <a:latin typeface="fkGroteskNeue"/>
              </a:rPr>
              <a:t>Perfect classic combinations: 65-70% max</a:t>
            </a:r>
          </a:p>
          <a:p>
            <a:endParaRPr lang="en-GB"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30</a:t>
            </a:fld>
            <a:endParaRPr lang="en-US" noProof="0" dirty="0"/>
          </a:p>
        </p:txBody>
      </p:sp>
    </p:spTree>
    <p:extLst>
      <p:ext uri="{BB962C8B-B14F-4D97-AF65-F5344CB8AC3E}">
        <p14:creationId xmlns:p14="http://schemas.microsoft.com/office/powerpoint/2010/main" val="2043671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33</a:t>
            </a:fld>
            <a:endParaRPr lang="en-US" noProof="0" dirty="0"/>
          </a:p>
        </p:txBody>
      </p:sp>
    </p:spTree>
    <p:extLst>
      <p:ext uri="{BB962C8B-B14F-4D97-AF65-F5344CB8AC3E}">
        <p14:creationId xmlns:p14="http://schemas.microsoft.com/office/powerpoint/2010/main" val="4166621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Deep Learning Fundamentals (Lecture 01)</a:t>
            </a:r>
          </a:p>
          <a:p>
            <a:r>
              <a:rPr lang="en-US" sz="1200" b="0" i="0" kern="1200" dirty="0">
                <a:solidFill>
                  <a:schemeClr val="tx1"/>
                </a:solidFill>
                <a:effectLst/>
                <a:latin typeface="+mn-lt"/>
                <a:ea typeface="+mn-ea"/>
                <a:cs typeface="+mn-cs"/>
              </a:rPr>
              <a:t>Supervised Learning: YOLOv8 training on labeled fashion data</a:t>
            </a:r>
          </a:p>
          <a:p>
            <a:r>
              <a:rPr lang="en-US" sz="1200" b="0" i="0" kern="1200" dirty="0">
                <a:solidFill>
                  <a:schemeClr val="tx1"/>
                </a:solidFill>
                <a:effectLst/>
                <a:latin typeface="+mn-lt"/>
                <a:ea typeface="+mn-ea"/>
                <a:cs typeface="+mn-cs"/>
              </a:rPr>
              <a:t>Definition: Supervised learning uses labeled data—images with known outputs (e.g., bounding boxes, masks, and class labels)—to train a model to map inputs to outputs</a:t>
            </a:r>
            <a:r>
              <a:rPr lang="en-US" sz="1200" b="0" i="0" u="none" strike="noStrike" kern="1200" dirty="0">
                <a:solidFill>
                  <a:schemeClr val="tx1"/>
                </a:solidFill>
                <a:effectLst/>
                <a:latin typeface="+mn-lt"/>
                <a:ea typeface="+mn-ea"/>
                <a:cs typeface="+mn-cs"/>
                <a:hlinkClick r:id="rId3"/>
              </a:rPr>
              <a:t>2</a:t>
            </a:r>
            <a:r>
              <a:rPr lang="en-US" sz="1200" b="0" i="0" u="none" strike="noStrike" kern="1200" dirty="0">
                <a:solidFill>
                  <a:schemeClr val="tx1"/>
                </a:solidFill>
                <a:effectLst/>
                <a:latin typeface="+mn-lt"/>
                <a:ea typeface="+mn-ea"/>
                <a:cs typeface="+mn-cs"/>
                <a:hlinkClick r:id="rId4"/>
              </a:rPr>
              <a:t>11</a:t>
            </a:r>
            <a:r>
              <a:rPr lang="en-US" sz="1200" b="0" i="0" u="none" strike="noStrike" kern="1200" dirty="0">
                <a:solidFill>
                  <a:schemeClr val="tx1"/>
                </a:solidFill>
                <a:effectLst/>
                <a:latin typeface="+mn-lt"/>
                <a:ea typeface="+mn-ea"/>
                <a:cs typeface="+mn-cs"/>
                <a:hlinkClick r:id="rId5"/>
              </a:rPr>
              <a:t>15</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Each clothing image is annotated with the correct class (e.g., “skirt”), bounding box, and segmentation mask. The model learns to predict these outputs for new, unseen images.</a:t>
            </a:r>
          </a:p>
          <a:p>
            <a:r>
              <a:rPr lang="en-US" sz="1200" b="0" i="0" kern="1200" dirty="0">
                <a:solidFill>
                  <a:schemeClr val="tx1"/>
                </a:solidFill>
                <a:effectLst/>
                <a:latin typeface="+mn-lt"/>
                <a:ea typeface="+mn-ea"/>
                <a:cs typeface="+mn-cs"/>
              </a:rPr>
              <a:t>Theory: The model minimizes a loss function (e.g., cross-entropy for classification, regression loss for bounding boxes) using optimization algorithms like SGD. The goal is to generalize from training data to real-world data</a:t>
            </a:r>
            <a:r>
              <a:rPr lang="en-US" sz="1200" b="0" i="0" u="none" strike="noStrike" kern="1200" dirty="0">
                <a:solidFill>
                  <a:schemeClr val="tx1"/>
                </a:solidFill>
                <a:effectLst/>
                <a:latin typeface="+mn-lt"/>
                <a:ea typeface="+mn-ea"/>
                <a:cs typeface="+mn-cs"/>
                <a:hlinkClick r:id="rId3"/>
              </a:rPr>
              <a:t>2</a:t>
            </a:r>
            <a:r>
              <a:rPr lang="en-US" sz="1200" b="0" i="0" u="none" strike="noStrike" kern="1200" dirty="0">
                <a:solidFill>
                  <a:schemeClr val="tx1"/>
                </a:solidFill>
                <a:effectLst/>
                <a:latin typeface="+mn-lt"/>
                <a:ea typeface="+mn-ea"/>
                <a:cs typeface="+mn-cs"/>
                <a:hlinkClick r:id="rId5"/>
              </a:rPr>
              <a:t>15</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This is the core paradigm for most computer vision tasks, as introduced in Lecture 01.</a:t>
            </a:r>
          </a:p>
          <a:p>
            <a:r>
              <a:rPr lang="en-US" sz="1200" b="0" i="0" kern="1200" dirty="0">
                <a:solidFill>
                  <a:schemeClr val="tx1"/>
                </a:solidFill>
                <a:effectLst/>
                <a:latin typeface="+mn-lt"/>
                <a:ea typeface="+mn-ea"/>
                <a:cs typeface="+mn-cs"/>
              </a:rPr>
              <a:t>Unsupervised Learning: K-means color clustering</a:t>
            </a:r>
          </a:p>
          <a:p>
            <a:r>
              <a:rPr lang="en-US" sz="1200" b="0" i="0" kern="1200" dirty="0">
                <a:solidFill>
                  <a:schemeClr val="tx1"/>
                </a:solidFill>
                <a:effectLst/>
                <a:latin typeface="+mn-lt"/>
                <a:ea typeface="+mn-ea"/>
                <a:cs typeface="+mn-cs"/>
              </a:rPr>
              <a:t>Definition: Unsupervised learning finds patterns in data without labels. Clustering algorithms like K-means group similar data points together based on feature similarity</a:t>
            </a:r>
            <a:r>
              <a:rPr lang="en-US" sz="1200" b="0" i="0" u="none" strike="noStrike" kern="1200" dirty="0">
                <a:solidFill>
                  <a:schemeClr val="tx1"/>
                </a:solidFill>
                <a:effectLst/>
                <a:latin typeface="+mn-lt"/>
                <a:ea typeface="+mn-ea"/>
                <a:cs typeface="+mn-cs"/>
                <a:hlinkClick r:id="rId6"/>
              </a:rPr>
              <a:t>3</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After segmentation, pixel colors within each clothing item are clustered (e.g., in HSV space) to find dominant colors—no color labels needed.</a:t>
            </a:r>
          </a:p>
          <a:p>
            <a:r>
              <a:rPr lang="en-US" sz="1200" b="0" i="0" kern="1200" dirty="0">
                <a:solidFill>
                  <a:schemeClr val="tx1"/>
                </a:solidFill>
                <a:effectLst/>
                <a:latin typeface="+mn-lt"/>
                <a:ea typeface="+mn-ea"/>
                <a:cs typeface="+mn-cs"/>
              </a:rPr>
              <a:t>Theory: K-means minimizes within-cluster variance, assigning each pixel to the nearest centroid. This reveals the natural color structure of each clothing region</a:t>
            </a:r>
            <a:r>
              <a:rPr lang="en-US" sz="1200" b="0" i="0" u="none" strike="noStrike" kern="1200" dirty="0">
                <a:solidFill>
                  <a:schemeClr val="tx1"/>
                </a:solidFill>
                <a:effectLst/>
                <a:latin typeface="+mn-lt"/>
                <a:ea typeface="+mn-ea"/>
                <a:cs typeface="+mn-cs"/>
                <a:hlinkClick r:id="rId6"/>
              </a:rPr>
              <a:t>3</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This is a classic unsupervised learning technique, as discussed in Lecture 01 and 04.</a:t>
            </a:r>
          </a:p>
          <a:p>
            <a:r>
              <a:rPr lang="en-US" sz="1200" b="0" i="0" kern="1200" dirty="0">
                <a:solidFill>
                  <a:schemeClr val="tx1"/>
                </a:solidFill>
                <a:effectLst/>
                <a:latin typeface="+mn-lt"/>
                <a:ea typeface="+mn-ea"/>
                <a:cs typeface="+mn-cs"/>
              </a:rPr>
              <a:t>Multi-task Learning: Simultaneous detection + segmentation</a:t>
            </a:r>
          </a:p>
          <a:p>
            <a:r>
              <a:rPr lang="en-US" sz="1200" b="0" i="0" kern="1200" dirty="0">
                <a:solidFill>
                  <a:schemeClr val="tx1"/>
                </a:solidFill>
                <a:effectLst/>
                <a:latin typeface="+mn-lt"/>
                <a:ea typeface="+mn-ea"/>
                <a:cs typeface="+mn-cs"/>
              </a:rPr>
              <a:t>Definition: Multi-task learning (MTL) trains a model to perform several related tasks at once, sharing representations to improve generalization</a:t>
            </a:r>
            <a:r>
              <a:rPr lang="en-US" sz="1200" b="0" i="0" u="none" strike="noStrike" kern="1200" dirty="0">
                <a:solidFill>
                  <a:schemeClr val="tx1"/>
                </a:solidFill>
                <a:effectLst/>
                <a:latin typeface="+mn-lt"/>
                <a:ea typeface="+mn-ea"/>
                <a:cs typeface="+mn-cs"/>
                <a:hlinkClick r:id="rId7"/>
              </a:rPr>
              <a:t>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YOLOv8 is trained to both detect (bounding box, class) and segment (pixel mask) clothing items in a single pass.</a:t>
            </a:r>
          </a:p>
          <a:p>
            <a:r>
              <a:rPr lang="en-US" sz="1200" b="0" i="0" kern="1200" dirty="0">
                <a:solidFill>
                  <a:schemeClr val="tx1"/>
                </a:solidFill>
                <a:effectLst/>
                <a:latin typeface="+mn-lt"/>
                <a:ea typeface="+mn-ea"/>
                <a:cs typeface="+mn-cs"/>
              </a:rPr>
              <a:t>Theory: Hard parameter sharing in MTL reduces overfitting and leverages shared features for better performance on each task</a:t>
            </a:r>
            <a:r>
              <a:rPr lang="en-US" sz="1200" b="0" i="0" u="none" strike="noStrike" kern="1200" dirty="0">
                <a:solidFill>
                  <a:schemeClr val="tx1"/>
                </a:solidFill>
                <a:effectLst/>
                <a:latin typeface="+mn-lt"/>
                <a:ea typeface="+mn-ea"/>
                <a:cs typeface="+mn-cs"/>
                <a:hlinkClick r:id="rId7"/>
              </a:rPr>
              <a:t>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MTL is a modern deep learning strategy, highlighted for its efficiency and improved generalization in Lecture 01 and in recent research</a:t>
            </a:r>
            <a:r>
              <a:rPr lang="en-US" sz="1200" b="0" i="0" u="none" strike="noStrike" kern="1200" dirty="0">
                <a:solidFill>
                  <a:schemeClr val="tx1"/>
                </a:solidFill>
                <a:effectLst/>
                <a:latin typeface="+mn-lt"/>
                <a:ea typeface="+mn-ea"/>
                <a:cs typeface="+mn-cs"/>
                <a:hlinkClick r:id="rId7"/>
              </a:rPr>
              <a:t>4</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CNN Architecture (Lecture 02)</a:t>
            </a:r>
          </a:p>
          <a:p>
            <a:r>
              <a:rPr lang="en-US" sz="1200" b="0" i="0" kern="1200" dirty="0">
                <a:solidFill>
                  <a:schemeClr val="tx1"/>
                </a:solidFill>
                <a:effectLst/>
                <a:latin typeface="+mn-lt"/>
                <a:ea typeface="+mn-ea"/>
                <a:cs typeface="+mn-cs"/>
              </a:rPr>
              <a:t>Convolutional Layers: Feature extraction from fashion images</a:t>
            </a:r>
          </a:p>
          <a:p>
            <a:r>
              <a:rPr lang="en-US" sz="1200" b="0" i="0" kern="1200" dirty="0">
                <a:solidFill>
                  <a:schemeClr val="tx1"/>
                </a:solidFill>
                <a:effectLst/>
                <a:latin typeface="+mn-lt"/>
                <a:ea typeface="+mn-ea"/>
                <a:cs typeface="+mn-cs"/>
              </a:rPr>
              <a:t>Definition: Convolutional layers apply learned filters to input images, extracting spatial features like edges, textures, and patterns</a:t>
            </a:r>
            <a:r>
              <a:rPr lang="en-US" sz="1200" b="0" i="0" u="none" strike="noStrike" kern="1200" dirty="0">
                <a:solidFill>
                  <a:schemeClr val="tx1"/>
                </a:solidFill>
                <a:effectLst/>
                <a:latin typeface="+mn-lt"/>
                <a:ea typeface="+mn-ea"/>
                <a:cs typeface="+mn-cs"/>
                <a:hlinkClick r:id="rId8"/>
              </a:rPr>
              <a:t>5</a:t>
            </a:r>
            <a:r>
              <a:rPr lang="en-US" sz="1200" b="0" i="0" u="none" strike="noStrike" kern="12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YOLOv8’s backbone (e.g., </a:t>
            </a:r>
            <a:r>
              <a:rPr lang="en-US" sz="1200" b="0" i="0" kern="1200" dirty="0" err="1">
                <a:solidFill>
                  <a:schemeClr val="tx1"/>
                </a:solidFill>
                <a:effectLst/>
                <a:latin typeface="+mn-lt"/>
                <a:ea typeface="+mn-ea"/>
                <a:cs typeface="+mn-cs"/>
              </a:rPr>
              <a:t>CSPDarknet</a:t>
            </a:r>
            <a:r>
              <a:rPr lang="en-US" sz="1200" b="0" i="0" kern="1200" dirty="0">
                <a:solidFill>
                  <a:schemeClr val="tx1"/>
                </a:solidFill>
                <a:effectLst/>
                <a:latin typeface="+mn-lt"/>
                <a:ea typeface="+mn-ea"/>
                <a:cs typeface="+mn-cs"/>
              </a:rPr>
              <a:t>) uses stacks of convolutional layers to extract hierarchical features from clothing images.</a:t>
            </a:r>
          </a:p>
          <a:p>
            <a:r>
              <a:rPr lang="en-US" sz="1200" b="0" i="0" kern="1200" dirty="0">
                <a:solidFill>
                  <a:schemeClr val="tx1"/>
                </a:solidFill>
                <a:effectLst/>
                <a:latin typeface="+mn-lt"/>
                <a:ea typeface="+mn-ea"/>
                <a:cs typeface="+mn-cs"/>
              </a:rPr>
              <a:t>Theory: Early layers capture low-level features; deeper layers capture complex shapes and object parts, enabling robust recognition</a:t>
            </a:r>
            <a:r>
              <a:rPr lang="en-US" sz="1200" b="0" i="0" u="none" strike="noStrike" kern="1200" dirty="0">
                <a:solidFill>
                  <a:schemeClr val="tx1"/>
                </a:solidFill>
                <a:effectLst/>
                <a:latin typeface="+mn-lt"/>
                <a:ea typeface="+mn-ea"/>
                <a:cs typeface="+mn-cs"/>
                <a:hlinkClick r:id="rId8"/>
              </a:rPr>
              <a:t>5</a:t>
            </a:r>
            <a:r>
              <a:rPr lang="en-US" sz="1200" b="0" i="0" u="none" strike="noStrike" kern="12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CNNs are the foundation of modern computer vision, covered in depth in Lecture 02.</a:t>
            </a:r>
          </a:p>
          <a:p>
            <a:r>
              <a:rPr lang="en-US" sz="1200" b="0" i="0" kern="1200" dirty="0">
                <a:solidFill>
                  <a:schemeClr val="tx1"/>
                </a:solidFill>
                <a:effectLst/>
                <a:latin typeface="+mn-lt"/>
                <a:ea typeface="+mn-ea"/>
                <a:cs typeface="+mn-cs"/>
              </a:rPr>
              <a:t>Transfer Learning: Pre-trained YOLOv8 → Fashion domain</a:t>
            </a:r>
          </a:p>
          <a:p>
            <a:r>
              <a:rPr lang="en-US" sz="1200" b="0" i="0" kern="1200" dirty="0">
                <a:solidFill>
                  <a:schemeClr val="tx1"/>
                </a:solidFill>
                <a:effectLst/>
                <a:latin typeface="+mn-lt"/>
                <a:ea typeface="+mn-ea"/>
                <a:cs typeface="+mn-cs"/>
              </a:rPr>
              <a:t>Definition: Transfer learning adapts a model trained on a large source dataset (e.g., COCO) to a new target dataset (e.g., DeepFashion2) with limited data</a:t>
            </a:r>
            <a:r>
              <a:rPr lang="en-US" sz="1200" b="0" i="0" u="none" strike="noStrike" kern="1200" dirty="0">
                <a:solidFill>
                  <a:schemeClr val="tx1"/>
                </a:solidFill>
                <a:effectLst/>
                <a:latin typeface="+mn-lt"/>
                <a:ea typeface="+mn-ea"/>
                <a:cs typeface="+mn-cs"/>
                <a:hlinkClick r:id="rId10"/>
              </a:rPr>
              <a:t>6</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YOLOv8 is fine-tuned on your fashion dataset, leveraging prior knowledge of visual features to speed up learning and improve accuracy.</a:t>
            </a:r>
          </a:p>
          <a:p>
            <a:r>
              <a:rPr lang="en-US" sz="1200" b="0" i="0" kern="1200" dirty="0">
                <a:solidFill>
                  <a:schemeClr val="tx1"/>
                </a:solidFill>
                <a:effectLst/>
                <a:latin typeface="+mn-lt"/>
                <a:ea typeface="+mn-ea"/>
                <a:cs typeface="+mn-cs"/>
              </a:rPr>
              <a:t>Theory: Freezing early layers preserves generic features; only task-specific layers are retrained for the new domain</a:t>
            </a:r>
            <a:r>
              <a:rPr lang="en-US" sz="1200" b="0" i="0" u="none" strike="noStrike" kern="1200" dirty="0">
                <a:solidFill>
                  <a:schemeClr val="tx1"/>
                </a:solidFill>
                <a:effectLst/>
                <a:latin typeface="+mn-lt"/>
                <a:ea typeface="+mn-ea"/>
                <a:cs typeface="+mn-cs"/>
                <a:hlinkClick r:id="rId10"/>
              </a:rPr>
              <a:t>6</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Transfer learning is a practical strategy for efficient model adaptation, as discussed in Lecture 02.</a:t>
            </a:r>
          </a:p>
          <a:p>
            <a:r>
              <a:rPr lang="en-US" sz="1200" b="0" i="0" kern="1200" dirty="0">
                <a:solidFill>
                  <a:schemeClr val="tx1"/>
                </a:solidFill>
                <a:effectLst/>
                <a:latin typeface="+mn-lt"/>
                <a:ea typeface="+mn-ea"/>
                <a:cs typeface="+mn-cs"/>
              </a:rPr>
              <a:t>Real-world Application: Computer vision for fashion analysis</a:t>
            </a:r>
          </a:p>
          <a:p>
            <a:r>
              <a:rPr lang="en-US" sz="1200" b="0" i="0" kern="1200" dirty="0">
                <a:solidFill>
                  <a:schemeClr val="tx1"/>
                </a:solidFill>
                <a:effectLst/>
                <a:latin typeface="+mn-lt"/>
                <a:ea typeface="+mn-ea"/>
                <a:cs typeface="+mn-cs"/>
              </a:rPr>
              <a:t>How it works in your project: The trained model is used for automated clothing recognition, color analysis, and style recommendations—mirroring real-world AI applications in retail and e-commerce</a:t>
            </a:r>
            <a:r>
              <a:rPr lang="en-US" sz="1200" b="0" i="0" u="none" strike="noStrike" kern="12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Demonstrates the translation of deep learning theory into impactful, real-world solutions.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Regression &amp; Classification (Lecture 03)</a:t>
            </a:r>
          </a:p>
          <a:p>
            <a:r>
              <a:rPr lang="en-US" sz="1200" b="0" i="0" kern="1200" dirty="0">
                <a:solidFill>
                  <a:schemeClr val="tx1"/>
                </a:solidFill>
                <a:effectLst/>
                <a:latin typeface="+mn-lt"/>
                <a:ea typeface="+mn-ea"/>
                <a:cs typeface="+mn-cs"/>
              </a:rPr>
              <a:t>Bounding Box Regression: Precise clothing localization</a:t>
            </a:r>
          </a:p>
          <a:p>
            <a:r>
              <a:rPr lang="en-US" sz="1200" b="0" i="0" kern="1200" dirty="0">
                <a:solidFill>
                  <a:schemeClr val="tx1"/>
                </a:solidFill>
                <a:effectLst/>
                <a:latin typeface="+mn-lt"/>
                <a:ea typeface="+mn-ea"/>
                <a:cs typeface="+mn-cs"/>
              </a:rPr>
              <a:t>Definition: Regression predicts continuous values. In object detection, bounding box regression predicts the coordinates (x, y, width, height) of each object’s location in the image</a:t>
            </a:r>
            <a:r>
              <a:rPr lang="en-US" sz="1200" b="0" i="0" u="none" strike="noStrike" kern="1200" dirty="0">
                <a:solidFill>
                  <a:schemeClr val="tx1"/>
                </a:solidFill>
                <a:effectLst/>
                <a:latin typeface="+mn-lt"/>
                <a:ea typeface="+mn-ea"/>
                <a:cs typeface="+mn-cs"/>
                <a:hlinkClick r:id="rId11"/>
              </a:rPr>
              <a:t>8</a:t>
            </a:r>
            <a:r>
              <a:rPr lang="en-US" sz="1200" b="0" i="0" u="none" strike="noStrike" kern="1200" dirty="0">
                <a:solidFill>
                  <a:schemeClr val="tx1"/>
                </a:solidFill>
                <a:effectLst/>
                <a:latin typeface="+mn-lt"/>
                <a:ea typeface="+mn-ea"/>
                <a:cs typeface="+mn-cs"/>
                <a:hlinkClick r:id="rId12"/>
              </a:rPr>
              <a:t>12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YOLOv8 regresses bounding box coordinates for each detected clothing item.</a:t>
            </a:r>
          </a:p>
          <a:p>
            <a:r>
              <a:rPr lang="en-US" sz="1200" b="0" i="0" kern="1200" dirty="0">
                <a:solidFill>
                  <a:schemeClr val="tx1"/>
                </a:solidFill>
                <a:effectLst/>
                <a:latin typeface="+mn-lt"/>
                <a:ea typeface="+mn-ea"/>
                <a:cs typeface="+mn-cs"/>
              </a:rPr>
              <a:t>Theory: The regression head minimizes a loss function (e.g., mean squared error) between predicted and true box coordinates</a:t>
            </a:r>
            <a:r>
              <a:rPr lang="en-US" sz="1200" b="0" i="0" u="none" strike="noStrike" kern="1200" dirty="0">
                <a:solidFill>
                  <a:schemeClr val="tx1"/>
                </a:solidFill>
                <a:effectLst/>
                <a:latin typeface="+mn-lt"/>
                <a:ea typeface="+mn-ea"/>
                <a:cs typeface="+mn-cs"/>
                <a:hlinkClick r:id="rId11"/>
              </a:rPr>
              <a:t>8</a:t>
            </a:r>
            <a:r>
              <a:rPr lang="en-US" sz="1200" b="0" i="0" u="none" strike="noStrike" kern="1200" dirty="0">
                <a:solidFill>
                  <a:schemeClr val="tx1"/>
                </a:solidFill>
                <a:effectLst/>
                <a:latin typeface="+mn-lt"/>
                <a:ea typeface="+mn-ea"/>
                <a:cs typeface="+mn-cs"/>
                <a:hlinkClick r:id="rId12"/>
              </a:rPr>
              <a:t>12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Bounding box regression is a key example of regression in deep learning, as covered in Lecture 03.</a:t>
            </a:r>
          </a:p>
          <a:p>
            <a:r>
              <a:rPr lang="en-US" sz="1200" b="0" i="0" kern="1200" dirty="0">
                <a:solidFill>
                  <a:schemeClr val="tx1"/>
                </a:solidFill>
                <a:effectLst/>
                <a:latin typeface="+mn-lt"/>
                <a:ea typeface="+mn-ea"/>
                <a:cs typeface="+mn-cs"/>
              </a:rPr>
              <a:t>Multi-class Classification: 13 clothing categories</a:t>
            </a:r>
          </a:p>
          <a:p>
            <a:r>
              <a:rPr lang="en-US" sz="1200" b="0" i="0" kern="1200" dirty="0">
                <a:solidFill>
                  <a:schemeClr val="tx1"/>
                </a:solidFill>
                <a:effectLst/>
                <a:latin typeface="+mn-lt"/>
                <a:ea typeface="+mn-ea"/>
                <a:cs typeface="+mn-cs"/>
              </a:rPr>
              <a:t>Definition: Multi-class classification assigns each input (e.g., image region) to one of three or more classes (e.g., “skirt”, “vest”, etc.)</a:t>
            </a:r>
            <a:r>
              <a:rPr lang="en-US" sz="1200" b="0" i="0" u="none" strike="noStrike" kern="1200" dirty="0">
                <a:solidFill>
                  <a:schemeClr val="tx1"/>
                </a:solidFill>
                <a:effectLst/>
                <a:latin typeface="+mn-lt"/>
                <a:ea typeface="+mn-ea"/>
                <a:cs typeface="+mn-cs"/>
                <a:hlinkClick r:id="rId13"/>
              </a:rPr>
              <a:t>9</a:t>
            </a:r>
            <a:r>
              <a:rPr lang="en-US" sz="1200" b="0" i="0" u="none" strike="noStrike" kern="1200" dirty="0">
                <a:solidFill>
                  <a:schemeClr val="tx1"/>
                </a:solidFill>
                <a:effectLst/>
                <a:latin typeface="+mn-lt"/>
                <a:ea typeface="+mn-ea"/>
                <a:cs typeface="+mn-cs"/>
                <a:hlinkClick r:id="rId14"/>
              </a:rPr>
              <a:t>13</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it works in your project: The model predicts one of 13 fashion classes for each detected item.</a:t>
            </a:r>
          </a:p>
          <a:p>
            <a:r>
              <a:rPr lang="en-US" sz="1200" b="0" i="0" kern="1200" dirty="0">
                <a:solidFill>
                  <a:schemeClr val="tx1"/>
                </a:solidFill>
                <a:effectLst/>
                <a:latin typeface="+mn-lt"/>
                <a:ea typeface="+mn-ea"/>
                <a:cs typeface="+mn-cs"/>
              </a:rPr>
              <a:t>Theory: The classification head uses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activation and cross-entropy loss to train on labeled categories</a:t>
            </a:r>
            <a:r>
              <a:rPr lang="en-US" sz="1200" b="0" i="0" u="none" strike="noStrike" kern="1200" dirty="0">
                <a:solidFill>
                  <a:schemeClr val="tx1"/>
                </a:solidFill>
                <a:effectLst/>
                <a:latin typeface="+mn-lt"/>
                <a:ea typeface="+mn-ea"/>
                <a:cs typeface="+mn-cs"/>
                <a:hlinkClick r:id="rId13"/>
              </a:rPr>
              <a:t>9</a:t>
            </a:r>
            <a:r>
              <a:rPr lang="en-US" sz="1200" b="0" i="0" u="none" strike="noStrike" kern="1200" dirty="0">
                <a:solidFill>
                  <a:schemeClr val="tx1"/>
                </a:solidFill>
                <a:effectLst/>
                <a:latin typeface="+mn-lt"/>
                <a:ea typeface="+mn-ea"/>
                <a:cs typeface="+mn-cs"/>
                <a:hlinkClick r:id="rId14"/>
              </a:rPr>
              <a:t>13</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Multi-class classification is a fundamental supervised learning task, as discussed in Lecture 03.</a:t>
            </a:r>
          </a:p>
          <a:p>
            <a:r>
              <a:rPr lang="en-US" sz="1200" b="0" i="0" kern="1200" dirty="0">
                <a:solidFill>
                  <a:schemeClr val="tx1"/>
                </a:solidFill>
                <a:effectLst/>
                <a:latin typeface="+mn-lt"/>
                <a:ea typeface="+mn-ea"/>
                <a:cs typeface="+mn-cs"/>
              </a:rPr>
              <a:t>Evaluation Metrics: </a:t>
            </a:r>
            <a:r>
              <a:rPr lang="en-US" sz="1200" b="0" i="0" kern="1200" dirty="0" err="1">
                <a:solidFill>
                  <a:schemeClr val="tx1"/>
                </a:solidFill>
                <a:effectLst/>
                <a:latin typeface="+mn-lt"/>
                <a:ea typeface="+mn-ea"/>
                <a:cs typeface="+mn-cs"/>
              </a:rPr>
              <a:t>mAP</a:t>
            </a:r>
            <a:r>
              <a:rPr lang="en-US" sz="1200" b="0" i="0" kern="1200" dirty="0">
                <a:solidFill>
                  <a:schemeClr val="tx1"/>
                </a:solidFill>
                <a:effectLst/>
                <a:latin typeface="+mn-lt"/>
                <a:ea typeface="+mn-ea"/>
                <a:cs typeface="+mn-cs"/>
              </a:rPr>
              <a:t>, precision, recall for model assessment</a:t>
            </a:r>
          </a:p>
          <a:p>
            <a:r>
              <a:rPr lang="en-US" sz="1200" b="0" i="0" kern="1200" dirty="0">
                <a:solidFill>
                  <a:schemeClr val="tx1"/>
                </a:solidFill>
                <a:effectLst/>
                <a:latin typeface="+mn-lt"/>
                <a:ea typeface="+mn-ea"/>
                <a:cs typeface="+mn-cs"/>
              </a:rPr>
              <a:t>Definition:</a:t>
            </a:r>
          </a:p>
          <a:p>
            <a:pPr lvl="1"/>
            <a:r>
              <a:rPr lang="en-US" sz="1200" b="0" i="0" kern="1200" dirty="0" err="1">
                <a:solidFill>
                  <a:schemeClr val="tx1"/>
                </a:solidFill>
                <a:effectLst/>
                <a:latin typeface="+mn-lt"/>
                <a:ea typeface="+mn-ea"/>
                <a:cs typeface="+mn-cs"/>
              </a:rPr>
              <a:t>mAP</a:t>
            </a:r>
            <a:r>
              <a:rPr lang="en-US" sz="1200" b="0" i="0" kern="1200" dirty="0">
                <a:solidFill>
                  <a:schemeClr val="tx1"/>
                </a:solidFill>
                <a:effectLst/>
                <a:latin typeface="+mn-lt"/>
                <a:ea typeface="+mn-ea"/>
                <a:cs typeface="+mn-cs"/>
              </a:rPr>
              <a:t> (mean Average Precision): Measures detection accuracy across all classes and </a:t>
            </a:r>
            <a:r>
              <a:rPr lang="en-US" sz="1200" b="0" i="0" kern="1200" dirty="0" err="1">
                <a:solidFill>
                  <a:schemeClr val="tx1"/>
                </a:solidFill>
                <a:effectLst/>
                <a:latin typeface="+mn-lt"/>
                <a:ea typeface="+mn-ea"/>
                <a:cs typeface="+mn-cs"/>
              </a:rPr>
              <a:t>IoU</a:t>
            </a:r>
            <a:r>
              <a:rPr lang="en-US" sz="1200" b="0" i="0" kern="1200" dirty="0">
                <a:solidFill>
                  <a:schemeClr val="tx1"/>
                </a:solidFill>
                <a:effectLst/>
                <a:latin typeface="+mn-lt"/>
                <a:ea typeface="+mn-ea"/>
                <a:cs typeface="+mn-cs"/>
              </a:rPr>
              <a:t> thresholds</a:t>
            </a:r>
            <a:r>
              <a:rPr lang="en-US" sz="1200" b="0" i="0" u="none" strike="noStrike" kern="1200" dirty="0">
                <a:solidFill>
                  <a:schemeClr val="tx1"/>
                </a:solidFill>
                <a:effectLst/>
                <a:latin typeface="+mn-lt"/>
                <a:ea typeface="+mn-ea"/>
                <a:cs typeface="+mn-cs"/>
                <a:hlinkClick r:id="rId15"/>
              </a:rPr>
              <a:t>10</a:t>
            </a:r>
            <a:r>
              <a:rPr lang="en-US" sz="1200" b="0" i="0" u="none" strike="noStrike" kern="1200" dirty="0">
                <a:solidFill>
                  <a:schemeClr val="tx1"/>
                </a:solidFill>
                <a:effectLst/>
                <a:latin typeface="+mn-lt"/>
                <a:ea typeface="+mn-ea"/>
                <a:cs typeface="+mn-cs"/>
                <a:hlinkClick r:id="rId16"/>
              </a:rPr>
              <a:t>14</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Precision: Fraction of correct positive predictions among all positive predictions.</a:t>
            </a:r>
          </a:p>
          <a:p>
            <a:pPr lvl="1"/>
            <a:r>
              <a:rPr lang="en-US" sz="1200" b="0" i="0" kern="1200" dirty="0">
                <a:solidFill>
                  <a:schemeClr val="tx1"/>
                </a:solidFill>
                <a:effectLst/>
                <a:latin typeface="+mn-lt"/>
                <a:ea typeface="+mn-ea"/>
                <a:cs typeface="+mn-cs"/>
              </a:rPr>
              <a:t>Recall: Fraction of correct positive predictions among all actual positives.</a:t>
            </a:r>
          </a:p>
          <a:p>
            <a:r>
              <a:rPr lang="en-US" sz="1200" b="0" i="0" kern="1200" dirty="0">
                <a:solidFill>
                  <a:schemeClr val="tx1"/>
                </a:solidFill>
                <a:effectLst/>
                <a:latin typeface="+mn-lt"/>
                <a:ea typeface="+mn-ea"/>
                <a:cs typeface="+mn-cs"/>
              </a:rPr>
              <a:t>How it works in your project: Used to assess how well the model detects and segments clothing items, and to compare model versions.</a:t>
            </a:r>
          </a:p>
          <a:p>
            <a:r>
              <a:rPr lang="en-US" sz="1200" b="0" i="0" kern="1200" dirty="0">
                <a:solidFill>
                  <a:schemeClr val="tx1"/>
                </a:solidFill>
                <a:effectLst/>
                <a:latin typeface="+mn-lt"/>
                <a:ea typeface="+mn-ea"/>
                <a:cs typeface="+mn-cs"/>
              </a:rPr>
              <a:t>Theory: These metrics balance false positives/negatives and provide a comprehensive view of model performance</a:t>
            </a:r>
            <a:r>
              <a:rPr lang="en-US" sz="1200" b="0" i="0" u="none" strike="noStrike" kern="1200" dirty="0">
                <a:solidFill>
                  <a:schemeClr val="tx1"/>
                </a:solidFill>
                <a:effectLst/>
                <a:latin typeface="+mn-lt"/>
                <a:ea typeface="+mn-ea"/>
                <a:cs typeface="+mn-cs"/>
                <a:hlinkClick r:id="rId15"/>
              </a:rPr>
              <a:t>10</a:t>
            </a:r>
            <a:r>
              <a:rPr lang="en-US" sz="1200" b="0" i="0" u="none" strike="noStrike" kern="1200" dirty="0">
                <a:solidFill>
                  <a:schemeClr val="tx1"/>
                </a:solidFill>
                <a:effectLst/>
                <a:latin typeface="+mn-lt"/>
                <a:ea typeface="+mn-ea"/>
                <a:cs typeface="+mn-cs"/>
                <a:hlinkClick r:id="rId16"/>
              </a:rPr>
              <a:t>14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Course link: Model evaluation and selection is a core topic in Lecture 03.</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35</a:t>
            </a:fld>
            <a:endParaRPr lang="en-US" noProof="0" dirty="0"/>
          </a:p>
        </p:txBody>
      </p:sp>
    </p:spTree>
    <p:extLst>
      <p:ext uri="{BB962C8B-B14F-4D97-AF65-F5344CB8AC3E}">
        <p14:creationId xmlns:p14="http://schemas.microsoft.com/office/powerpoint/2010/main" val="260385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4</a:t>
            </a:fld>
            <a:endParaRPr lang="en-US" noProof="0" dirty="0"/>
          </a:p>
        </p:txBody>
      </p:sp>
    </p:spTree>
    <p:extLst>
      <p:ext uri="{BB962C8B-B14F-4D97-AF65-F5344CB8AC3E}">
        <p14:creationId xmlns:p14="http://schemas.microsoft.com/office/powerpoint/2010/main" val="497492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36</a:t>
            </a:fld>
            <a:endParaRPr lang="en-US" noProof="0" dirty="0"/>
          </a:p>
        </p:txBody>
      </p:sp>
    </p:spTree>
    <p:extLst>
      <p:ext uri="{BB962C8B-B14F-4D97-AF65-F5344CB8AC3E}">
        <p14:creationId xmlns:p14="http://schemas.microsoft.com/office/powerpoint/2010/main" val="1617756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37</a:t>
            </a:fld>
            <a:endParaRPr lang="en-US" noProof="0" dirty="0"/>
          </a:p>
        </p:txBody>
      </p:sp>
    </p:spTree>
    <p:extLst>
      <p:ext uri="{BB962C8B-B14F-4D97-AF65-F5344CB8AC3E}">
        <p14:creationId xmlns:p14="http://schemas.microsoft.com/office/powerpoint/2010/main" val="259179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38</a:t>
            </a:fld>
            <a:endParaRPr lang="en-US" noProof="0" dirty="0"/>
          </a:p>
        </p:txBody>
      </p:sp>
    </p:spTree>
    <p:extLst>
      <p:ext uri="{BB962C8B-B14F-4D97-AF65-F5344CB8AC3E}">
        <p14:creationId xmlns:p14="http://schemas.microsoft.com/office/powerpoint/2010/main" val="758490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D3C1-4262-A085-856C-F2B2ACD4D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D6D6E-CD06-6853-4BC1-F7DFEB498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10EAC-35B5-728A-4A6E-4319A077F1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200E4E-EC8D-42A3-4243-9DD643BDD1BD}"/>
              </a:ext>
            </a:extLst>
          </p:cNvPr>
          <p:cNvSpPr>
            <a:spLocks noGrp="1"/>
          </p:cNvSpPr>
          <p:nvPr>
            <p:ph type="sldNum" sz="quarter" idx="5"/>
          </p:nvPr>
        </p:nvSpPr>
        <p:spPr/>
        <p:txBody>
          <a:bodyPr/>
          <a:lstStyle/>
          <a:p>
            <a:fld id="{284ECAD9-32EE-4091-BDA5-6BD15ACC5E58}" type="slidenum">
              <a:rPr lang="en-US" noProof="0" smtClean="0"/>
              <a:t>39</a:t>
            </a:fld>
            <a:endParaRPr lang="en-US" noProof="0" dirty="0"/>
          </a:p>
        </p:txBody>
      </p:sp>
    </p:spTree>
    <p:extLst>
      <p:ext uri="{BB962C8B-B14F-4D97-AF65-F5344CB8AC3E}">
        <p14:creationId xmlns:p14="http://schemas.microsoft.com/office/powerpoint/2010/main" val="4007083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Fashion Challenge</a:t>
            </a:r>
            <a:r>
              <a:rPr lang="en-US" sz="1200" b="0" i="0" kern="1200" dirty="0">
                <a:solidFill>
                  <a:schemeClr val="tx1"/>
                </a:solidFill>
                <a:effectLst/>
                <a:latin typeface="+mn-lt"/>
                <a:ea typeface="+mn-ea"/>
                <a:cs typeface="+mn-cs"/>
              </a:rPr>
              <a:t>: Manual color coordination is subjective and time-consuming</a:t>
            </a:r>
          </a:p>
          <a:p>
            <a:r>
              <a:rPr lang="en-US" sz="1200" b="1" i="0" kern="1200" dirty="0">
                <a:solidFill>
                  <a:schemeClr val="tx1"/>
                </a:solidFill>
                <a:effectLst/>
                <a:latin typeface="+mn-lt"/>
                <a:ea typeface="+mn-ea"/>
                <a:cs typeface="+mn-cs"/>
              </a:rPr>
              <a:t>Real-world Application: </a:t>
            </a:r>
            <a:r>
              <a:rPr lang="en-US" sz="1200" b="0" i="0" kern="1200" dirty="0">
                <a:solidFill>
                  <a:schemeClr val="tx1"/>
                </a:solidFill>
                <a:effectLst/>
                <a:latin typeface="+mn-lt"/>
                <a:ea typeface="+mn-ea"/>
                <a:cs typeface="+mn-cs"/>
              </a:rPr>
              <a:t>E-commerce styling, personal fashion assistance, automated wardrobe analysis</a:t>
            </a:r>
          </a:p>
          <a:p>
            <a:r>
              <a:rPr lang="en-US" sz="1200" b="1" i="0" kern="1200" dirty="0">
                <a:solidFill>
                  <a:schemeClr val="tx1"/>
                </a:solidFill>
                <a:effectLst/>
                <a:latin typeface="+mn-lt"/>
                <a:ea typeface="+mn-ea"/>
                <a:cs typeface="+mn-cs"/>
              </a:rPr>
              <a:t>Technical Challenge: </a:t>
            </a:r>
            <a:r>
              <a:rPr lang="en-US" sz="1200" b="0" i="0" kern="1200" dirty="0">
                <a:solidFill>
                  <a:schemeClr val="tx1"/>
                </a:solidFill>
                <a:effectLst/>
                <a:latin typeface="+mn-lt"/>
                <a:ea typeface="+mn-ea"/>
                <a:cs typeface="+mn-cs"/>
              </a:rPr>
              <a:t>Combining computer vision (object detection/segmentation) with color theory</a:t>
            </a:r>
          </a:p>
          <a:p>
            <a:r>
              <a:rPr lang="en-US" sz="1200" b="1" i="0" kern="1200" dirty="0">
                <a:solidFill>
                  <a:schemeClr val="tx1"/>
                </a:solidFill>
                <a:effectLst/>
                <a:latin typeface="+mn-lt"/>
                <a:ea typeface="+mn-ea"/>
                <a:cs typeface="+mn-cs"/>
              </a:rPr>
              <a:t>Connection to Course: </a:t>
            </a:r>
            <a:r>
              <a:rPr lang="en-US" sz="1200" b="0" i="0" kern="1200" dirty="0">
                <a:solidFill>
                  <a:schemeClr val="tx1"/>
                </a:solidFill>
                <a:effectLst/>
                <a:latin typeface="+mn-lt"/>
                <a:ea typeface="+mn-ea"/>
                <a:cs typeface="+mn-cs"/>
              </a:rPr>
              <a:t>Practical application of supervised learning for real-world problem solving</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5</a:t>
            </a:fld>
            <a:endParaRPr lang="en-US" noProof="0" dirty="0"/>
          </a:p>
        </p:txBody>
      </p:sp>
    </p:spTree>
    <p:extLst>
      <p:ext uri="{BB962C8B-B14F-4D97-AF65-F5344CB8AC3E}">
        <p14:creationId xmlns:p14="http://schemas.microsoft.com/office/powerpoint/2010/main" val="11827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WearPalette.com (Commercial AI Color Analysis Platform)</a:t>
            </a:r>
          </a:p>
          <a:p>
            <a:r>
              <a:rPr lang="en-US" sz="1200" b="0" i="0" kern="1200" dirty="0">
                <a:solidFill>
                  <a:schemeClr val="tx1"/>
                </a:solidFill>
                <a:effectLst/>
                <a:latin typeface="+mn-lt"/>
                <a:ea typeface="+mn-ea"/>
                <a:cs typeface="+mn-cs"/>
              </a:rPr>
              <a:t>What it does: Uses computer vision and machine learning to analyze a user’s natural coloring (skin, hair, eyes) and recommend personalized color palettes, including virtual try-on.</a:t>
            </a:r>
          </a:p>
          <a:p>
            <a:r>
              <a:rPr lang="en-US" sz="1200" b="0" i="0" kern="1200" dirty="0">
                <a:solidFill>
                  <a:schemeClr val="tx1"/>
                </a:solidFill>
                <a:effectLst/>
                <a:latin typeface="+mn-lt"/>
                <a:ea typeface="+mn-ea"/>
                <a:cs typeface="+mn-cs"/>
              </a:rPr>
              <a:t>Key features:</a:t>
            </a:r>
          </a:p>
          <a:p>
            <a:pPr lvl="1"/>
            <a:r>
              <a:rPr lang="en-US" sz="1200" b="0" i="0" kern="1200" dirty="0">
                <a:solidFill>
                  <a:schemeClr val="tx1"/>
                </a:solidFill>
                <a:effectLst/>
                <a:latin typeface="+mn-lt"/>
                <a:ea typeface="+mn-ea"/>
                <a:cs typeface="+mn-cs"/>
              </a:rPr>
              <a:t>High-precision, personalized color recommendations</a:t>
            </a:r>
          </a:p>
          <a:p>
            <a:pPr lvl="1"/>
            <a:r>
              <a:rPr lang="en-US" sz="1200" b="0" i="0" kern="1200" dirty="0">
                <a:solidFill>
                  <a:schemeClr val="tx1"/>
                </a:solidFill>
                <a:effectLst/>
                <a:latin typeface="+mn-lt"/>
                <a:ea typeface="+mn-ea"/>
                <a:cs typeface="+mn-cs"/>
              </a:rPr>
              <a:t>Real-time analysis and visualization</a:t>
            </a:r>
          </a:p>
          <a:p>
            <a:pPr lvl="1"/>
            <a:r>
              <a:rPr lang="en-US" sz="1200" b="0" i="0" kern="1200" dirty="0">
                <a:solidFill>
                  <a:schemeClr val="tx1"/>
                </a:solidFill>
                <a:effectLst/>
                <a:latin typeface="+mn-lt"/>
                <a:ea typeface="+mn-ea"/>
                <a:cs typeface="+mn-cs"/>
              </a:rPr>
              <a:t>Democratizes expert-level color analysis for consumers</a:t>
            </a:r>
          </a:p>
          <a:p>
            <a:r>
              <a:rPr lang="en-US" sz="1200" b="0" i="0" kern="1200" dirty="0">
                <a:solidFill>
                  <a:schemeClr val="tx1"/>
                </a:solidFill>
                <a:effectLst/>
                <a:latin typeface="+mn-lt"/>
                <a:ea typeface="+mn-ea"/>
                <a:cs typeface="+mn-cs"/>
              </a:rPr>
              <a:t>Reference: [WearPalette.com, 2025]</a:t>
            </a:r>
          </a:p>
          <a:p>
            <a:endParaRPr lang="de-DE" dirty="0"/>
          </a:p>
          <a:p>
            <a:r>
              <a:rPr lang="en-US" sz="1200" b="0" i="0" kern="1200" dirty="0">
                <a:solidFill>
                  <a:schemeClr val="tx1"/>
                </a:solidFill>
                <a:effectLst/>
                <a:latin typeface="+mn-lt"/>
                <a:ea typeface="+mn-ea"/>
                <a:cs typeface="+mn-cs"/>
              </a:rPr>
              <a:t>1. Commercial platforms (like </a:t>
            </a:r>
            <a:r>
              <a:rPr lang="en-US" sz="1200" b="0" i="0" kern="1200" dirty="0" err="1">
                <a:solidFill>
                  <a:schemeClr val="tx1"/>
                </a:solidFill>
                <a:effectLst/>
                <a:latin typeface="+mn-lt"/>
                <a:ea typeface="+mn-ea"/>
                <a:cs typeface="+mn-cs"/>
              </a:rPr>
              <a:t>WearPalette</a:t>
            </a:r>
            <a:r>
              <a:rPr lang="en-US" sz="1200" b="0" i="0" kern="1200" dirty="0">
                <a:solidFill>
                  <a:schemeClr val="tx1"/>
                </a:solidFill>
                <a:effectLst/>
                <a:latin typeface="+mn-lt"/>
                <a:ea typeface="+mn-ea"/>
                <a:cs typeface="+mn-cs"/>
              </a:rPr>
              <a:t>) focus on user palette and virtual try-on.</a:t>
            </a:r>
          </a:p>
          <a:p>
            <a:r>
              <a:rPr lang="en-US" sz="1200" b="0" i="0" kern="1200" dirty="0">
                <a:solidFill>
                  <a:schemeClr val="tx1"/>
                </a:solidFill>
                <a:effectLst/>
                <a:latin typeface="+mn-lt"/>
                <a:ea typeface="+mn-ea"/>
                <a:cs typeface="+mn-cs"/>
              </a:rPr>
              <a:t>2. Academic projects (DSCAS, Style-Me) integrate segmentation, color harmony, and retrieval.</a:t>
            </a:r>
          </a:p>
          <a:p>
            <a:r>
              <a:rPr lang="en-US" sz="1200" b="0" i="0" kern="1200" dirty="0">
                <a:solidFill>
                  <a:schemeClr val="tx1"/>
                </a:solidFill>
                <a:effectLst/>
                <a:latin typeface="+mn-lt"/>
                <a:ea typeface="+mn-ea"/>
                <a:cs typeface="+mn-cs"/>
              </a:rPr>
              <a:t>3. Recent research uses deep learning for both segmentation and data-driven color matching.</a:t>
            </a:r>
          </a:p>
          <a:p>
            <a:r>
              <a:rPr lang="en-US" sz="1200" b="0" i="0" kern="1200" dirty="0">
                <a:solidFill>
                  <a:schemeClr val="tx1"/>
                </a:solidFill>
                <a:effectLst/>
                <a:latin typeface="+mn-lt"/>
                <a:ea typeface="+mn-ea"/>
                <a:cs typeface="+mn-cs"/>
              </a:rPr>
              <a:t>4. My project advances the field by combining state-of-the-art YOLOv8 segmentation with color clustering and rule-based harmony assessment for fashion recommendations.</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6</a:t>
            </a:fld>
            <a:endParaRPr lang="en-US" noProof="0" dirty="0"/>
          </a:p>
        </p:txBody>
      </p:sp>
    </p:spTree>
    <p:extLst>
      <p:ext uri="{BB962C8B-B14F-4D97-AF65-F5344CB8AC3E}">
        <p14:creationId xmlns:p14="http://schemas.microsoft.com/office/powerpoint/2010/main" val="59277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"Towards Color Compatibility in Fashion Using Machine Learning" (Academic Paper)</a:t>
            </a:r>
          </a:p>
          <a:p>
            <a:r>
              <a:rPr lang="en-US" sz="1200" b="0" i="0" kern="1200" dirty="0">
                <a:solidFill>
                  <a:schemeClr val="tx1"/>
                </a:solidFill>
                <a:effectLst/>
                <a:latin typeface="+mn-lt"/>
                <a:ea typeface="+mn-ea"/>
                <a:cs typeface="+mn-cs"/>
              </a:rPr>
              <a:t>What it does: Implements semantic segmentation on fashion images (</a:t>
            </a:r>
            <a:r>
              <a:rPr lang="en-US" sz="1200" b="0" i="0" kern="1200" dirty="0" err="1">
                <a:solidFill>
                  <a:schemeClr val="tx1"/>
                </a:solidFill>
                <a:effectLst/>
                <a:latin typeface="+mn-lt"/>
                <a:ea typeface="+mn-ea"/>
                <a:cs typeface="+mn-cs"/>
              </a:rPr>
              <a:t>Deeplab</a:t>
            </a:r>
            <a:r>
              <a:rPr lang="en-US" sz="1200" b="0" i="0" kern="1200" dirty="0">
                <a:solidFill>
                  <a:schemeClr val="tx1"/>
                </a:solidFill>
                <a:effectLst/>
                <a:latin typeface="+mn-lt"/>
                <a:ea typeface="+mn-ea"/>
                <a:cs typeface="+mn-cs"/>
              </a:rPr>
              <a:t> V2 on </a:t>
            </a:r>
            <a:r>
              <a:rPr lang="en-US" sz="1200" b="0" i="0" kern="1200" dirty="0" err="1">
                <a:solidFill>
                  <a:schemeClr val="tx1"/>
                </a:solidFill>
                <a:effectLst/>
                <a:latin typeface="+mn-lt"/>
                <a:ea typeface="+mn-ea"/>
                <a:cs typeface="+mn-cs"/>
              </a:rPr>
              <a:t>ModaNet</a:t>
            </a:r>
            <a:r>
              <a:rPr lang="en-US" sz="1200" b="0" i="0" kern="1200" dirty="0">
                <a:solidFill>
                  <a:schemeClr val="tx1"/>
                </a:solidFill>
                <a:effectLst/>
                <a:latin typeface="+mn-lt"/>
                <a:ea typeface="+mn-ea"/>
                <a:cs typeface="+mn-cs"/>
              </a:rPr>
              <a:t>), then uses collaborative filtering and matrix factorization to recommend compatible color combinations for outfits.</a:t>
            </a:r>
          </a:p>
          <a:p>
            <a:r>
              <a:rPr lang="en-US" sz="1200" b="0" i="0" kern="1200" dirty="0">
                <a:solidFill>
                  <a:schemeClr val="tx1"/>
                </a:solidFill>
                <a:effectLst/>
                <a:latin typeface="+mn-lt"/>
                <a:ea typeface="+mn-ea"/>
                <a:cs typeface="+mn-cs"/>
              </a:rPr>
              <a:t>Key features:</a:t>
            </a:r>
          </a:p>
          <a:p>
            <a:pPr lvl="1"/>
            <a:r>
              <a:rPr lang="en-US" sz="1200" b="0" i="0" kern="1200" dirty="0">
                <a:solidFill>
                  <a:schemeClr val="tx1"/>
                </a:solidFill>
                <a:effectLst/>
                <a:latin typeface="+mn-lt"/>
                <a:ea typeface="+mn-ea"/>
                <a:cs typeface="+mn-cs"/>
              </a:rPr>
              <a:t>State-of-the-art segmentation accuracy (</a:t>
            </a:r>
            <a:r>
              <a:rPr lang="en-US" sz="1200" b="0" i="0" kern="1200" dirty="0" err="1">
                <a:solidFill>
                  <a:schemeClr val="tx1"/>
                </a:solidFill>
                <a:effectLst/>
                <a:latin typeface="+mn-lt"/>
                <a:ea typeface="+mn-ea"/>
                <a:cs typeface="+mn-cs"/>
              </a:rPr>
              <a:t>mIoU</a:t>
            </a:r>
            <a:r>
              <a:rPr lang="en-US" sz="1200" b="0" i="0" kern="1200" dirty="0">
                <a:solidFill>
                  <a:schemeClr val="tx1"/>
                </a:solidFill>
                <a:effectLst/>
                <a:latin typeface="+mn-lt"/>
                <a:ea typeface="+mn-ea"/>
                <a:cs typeface="+mn-cs"/>
              </a:rPr>
              <a:t> 0.64)</a:t>
            </a:r>
          </a:p>
          <a:p>
            <a:pPr lvl="1"/>
            <a:r>
              <a:rPr lang="en-US" sz="1200" b="0" i="0" kern="1200" dirty="0">
                <a:solidFill>
                  <a:schemeClr val="tx1"/>
                </a:solidFill>
                <a:effectLst/>
                <a:latin typeface="+mn-lt"/>
                <a:ea typeface="+mn-ea"/>
                <a:cs typeface="+mn-cs"/>
              </a:rPr>
              <a:t>Quantitative color compatibility learning</a:t>
            </a:r>
          </a:p>
          <a:p>
            <a:pPr lvl="1"/>
            <a:r>
              <a:rPr lang="en-US" sz="1200" b="0" i="0" kern="1200" dirty="0">
                <a:solidFill>
                  <a:schemeClr val="tx1"/>
                </a:solidFill>
                <a:effectLst/>
                <a:latin typeface="+mn-lt"/>
                <a:ea typeface="+mn-ea"/>
                <a:cs typeface="+mn-cs"/>
              </a:rPr>
              <a:t>Recommends harmonious color combinations based on learned patterns</a:t>
            </a:r>
          </a:p>
          <a:p>
            <a:r>
              <a:rPr lang="en-US" sz="1200" b="0" i="0" kern="1200" dirty="0">
                <a:solidFill>
                  <a:schemeClr val="tx1"/>
                </a:solidFill>
                <a:effectLst/>
                <a:latin typeface="+mn-lt"/>
                <a:ea typeface="+mn-ea"/>
                <a:cs typeface="+mn-cs"/>
              </a:rPr>
              <a:t>Reference: [DIVA Portal, 2019]</a:t>
            </a:r>
            <a:endParaRPr lang="en-US"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Commercial platforms (like </a:t>
            </a:r>
            <a:r>
              <a:rPr lang="en-US" sz="1200" b="0" i="0" kern="1200" dirty="0" err="1">
                <a:solidFill>
                  <a:schemeClr val="tx1"/>
                </a:solidFill>
                <a:effectLst/>
                <a:latin typeface="+mn-lt"/>
                <a:ea typeface="+mn-ea"/>
                <a:cs typeface="+mn-cs"/>
              </a:rPr>
              <a:t>WearPalette</a:t>
            </a:r>
            <a:r>
              <a:rPr lang="en-US" sz="1200" b="0" i="0" kern="1200" dirty="0">
                <a:solidFill>
                  <a:schemeClr val="tx1"/>
                </a:solidFill>
                <a:effectLst/>
                <a:latin typeface="+mn-lt"/>
                <a:ea typeface="+mn-ea"/>
                <a:cs typeface="+mn-cs"/>
              </a:rPr>
              <a:t>) focus on user palette and virtual try-on.</a:t>
            </a:r>
          </a:p>
          <a:p>
            <a:r>
              <a:rPr lang="en-US" sz="1200" b="0" i="0" kern="1200" dirty="0">
                <a:solidFill>
                  <a:schemeClr val="tx1"/>
                </a:solidFill>
                <a:effectLst/>
                <a:latin typeface="+mn-lt"/>
                <a:ea typeface="+mn-ea"/>
                <a:cs typeface="+mn-cs"/>
              </a:rPr>
              <a:t>2. Academic projects (DSCAS, Style-Me) integrate segmentation, color harmony, and retrieval.</a:t>
            </a:r>
          </a:p>
          <a:p>
            <a:r>
              <a:rPr lang="en-US" sz="1200" b="0" i="0" kern="1200" dirty="0">
                <a:solidFill>
                  <a:schemeClr val="tx1"/>
                </a:solidFill>
                <a:effectLst/>
                <a:latin typeface="+mn-lt"/>
                <a:ea typeface="+mn-ea"/>
                <a:cs typeface="+mn-cs"/>
              </a:rPr>
              <a:t>3. Recent research uses deep learning for both segmentation and data-driven color matching.</a:t>
            </a:r>
          </a:p>
          <a:p>
            <a:r>
              <a:rPr lang="en-US" sz="1200" b="0" i="0" kern="1200" dirty="0">
                <a:solidFill>
                  <a:schemeClr val="tx1"/>
                </a:solidFill>
                <a:effectLst/>
                <a:latin typeface="+mn-lt"/>
                <a:ea typeface="+mn-ea"/>
                <a:cs typeface="+mn-cs"/>
              </a:rPr>
              <a:t>4. My project advances the field by combining state-of-the-art YOLOv8 segmentation with color clustering and rule-based harmony assessment for fashion recommendations.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dirty="0"/>
          </a:p>
        </p:txBody>
      </p:sp>
    </p:spTree>
    <p:extLst>
      <p:ext uri="{BB962C8B-B14F-4D97-AF65-F5344CB8AC3E}">
        <p14:creationId xmlns:p14="http://schemas.microsoft.com/office/powerpoint/2010/main" val="303197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Style-Me: An Artificial Intelligence Based Clothing Fashion Stylist (Academic Thesis)</a:t>
            </a:r>
          </a:p>
          <a:p>
            <a:r>
              <a:rPr lang="en-US" sz="1200" b="0" i="0" kern="1200" dirty="0">
                <a:solidFill>
                  <a:schemeClr val="tx1"/>
                </a:solidFill>
                <a:effectLst/>
                <a:latin typeface="+mn-lt"/>
                <a:ea typeface="+mn-ea"/>
                <a:cs typeface="+mn-cs"/>
              </a:rPr>
              <a:t>What it does: Uses neural networks and rule-based systems to recommend fashion looks, including color harmony evaluation (Matsuda’s Color Coordination).</a:t>
            </a:r>
          </a:p>
          <a:p>
            <a:r>
              <a:rPr lang="en-US" sz="1200" b="0" i="0" kern="1200" dirty="0">
                <a:solidFill>
                  <a:schemeClr val="tx1"/>
                </a:solidFill>
                <a:effectLst/>
                <a:latin typeface="+mn-lt"/>
                <a:ea typeface="+mn-ea"/>
                <a:cs typeface="+mn-cs"/>
              </a:rPr>
              <a:t>Key features:</a:t>
            </a:r>
          </a:p>
          <a:p>
            <a:pPr lvl="1"/>
            <a:r>
              <a:rPr lang="en-US" sz="1200" b="0" i="0" kern="1200" dirty="0">
                <a:solidFill>
                  <a:schemeClr val="tx1"/>
                </a:solidFill>
                <a:effectLst/>
                <a:latin typeface="+mn-lt"/>
                <a:ea typeface="+mn-ea"/>
                <a:cs typeface="+mn-cs"/>
              </a:rPr>
              <a:t>Learns user preferences for personalized recommendations</a:t>
            </a:r>
          </a:p>
          <a:p>
            <a:pPr lvl="1"/>
            <a:r>
              <a:rPr lang="en-US" sz="1200" b="0" i="0" kern="1200" dirty="0">
                <a:solidFill>
                  <a:schemeClr val="tx1"/>
                </a:solidFill>
                <a:effectLst/>
                <a:latin typeface="+mn-lt"/>
                <a:ea typeface="+mn-ea"/>
                <a:cs typeface="+mn-cs"/>
              </a:rPr>
              <a:t>Evaluates color harmony using established color theory</a:t>
            </a:r>
          </a:p>
          <a:p>
            <a:pPr lvl="1"/>
            <a:r>
              <a:rPr lang="en-US" sz="1200" b="0" i="0" kern="1200" dirty="0">
                <a:solidFill>
                  <a:schemeClr val="tx1"/>
                </a:solidFill>
                <a:effectLst/>
                <a:latin typeface="+mn-lt"/>
                <a:ea typeface="+mn-ea"/>
                <a:cs typeface="+mn-cs"/>
              </a:rPr>
              <a:t>Adapts color suggestions to user style and trends</a:t>
            </a:r>
          </a:p>
          <a:p>
            <a:r>
              <a:rPr lang="en-US" sz="1200" b="0" i="0" kern="1200" dirty="0">
                <a:solidFill>
                  <a:schemeClr val="tx1"/>
                </a:solidFill>
                <a:effectLst/>
                <a:latin typeface="+mn-lt"/>
                <a:ea typeface="+mn-ea"/>
                <a:cs typeface="+mn-cs"/>
              </a:rPr>
              <a:t>Reference: [</a:t>
            </a:r>
            <a:r>
              <a:rPr lang="en-US" sz="1200" b="0" i="0" kern="1200" dirty="0" err="1">
                <a:solidFill>
                  <a:schemeClr val="tx1"/>
                </a:solidFill>
                <a:effectLst/>
                <a:latin typeface="+mn-lt"/>
                <a:ea typeface="+mn-ea"/>
                <a:cs typeface="+mn-cs"/>
              </a:rPr>
              <a:t>Haosha</a:t>
            </a:r>
            <a:r>
              <a:rPr lang="en-US" sz="1200" b="0" i="0" kern="1200" dirty="0">
                <a:solidFill>
                  <a:schemeClr val="tx1"/>
                </a:solidFill>
                <a:effectLst/>
                <a:latin typeface="+mn-lt"/>
                <a:ea typeface="+mn-ea"/>
                <a:cs typeface="+mn-cs"/>
              </a:rPr>
              <a:t> Wang, University of Georgia, 2014]</a:t>
            </a:r>
          </a:p>
          <a:p>
            <a:endParaRPr lang="de-DE" dirty="0"/>
          </a:p>
          <a:p>
            <a:r>
              <a:rPr lang="en-US" sz="1200" b="0" i="0" kern="1200" dirty="0">
                <a:solidFill>
                  <a:schemeClr val="tx1"/>
                </a:solidFill>
                <a:effectLst/>
                <a:latin typeface="+mn-lt"/>
                <a:ea typeface="+mn-ea"/>
                <a:cs typeface="+mn-cs"/>
              </a:rPr>
              <a:t>1. Commercial platforms (like </a:t>
            </a:r>
            <a:r>
              <a:rPr lang="en-US" sz="1200" b="0" i="0" kern="1200" dirty="0" err="1">
                <a:solidFill>
                  <a:schemeClr val="tx1"/>
                </a:solidFill>
                <a:effectLst/>
                <a:latin typeface="+mn-lt"/>
                <a:ea typeface="+mn-ea"/>
                <a:cs typeface="+mn-cs"/>
              </a:rPr>
              <a:t>WearPalette</a:t>
            </a:r>
            <a:r>
              <a:rPr lang="en-US" sz="1200" b="0" i="0" kern="1200" dirty="0">
                <a:solidFill>
                  <a:schemeClr val="tx1"/>
                </a:solidFill>
                <a:effectLst/>
                <a:latin typeface="+mn-lt"/>
                <a:ea typeface="+mn-ea"/>
                <a:cs typeface="+mn-cs"/>
              </a:rPr>
              <a:t>) focus on user palette and virtual try-on.</a:t>
            </a:r>
          </a:p>
          <a:p>
            <a:r>
              <a:rPr lang="en-US" sz="1200" b="0" i="0" kern="1200" dirty="0">
                <a:solidFill>
                  <a:schemeClr val="tx1"/>
                </a:solidFill>
                <a:effectLst/>
                <a:latin typeface="+mn-lt"/>
                <a:ea typeface="+mn-ea"/>
                <a:cs typeface="+mn-cs"/>
              </a:rPr>
              <a:t>2. Academic projects (DSCAS, Style-Me) integrate segmentation, color harmony, and retrieval.</a:t>
            </a:r>
          </a:p>
          <a:p>
            <a:r>
              <a:rPr lang="en-US" sz="1200" b="0" i="0" kern="1200" dirty="0">
                <a:solidFill>
                  <a:schemeClr val="tx1"/>
                </a:solidFill>
                <a:effectLst/>
                <a:latin typeface="+mn-lt"/>
                <a:ea typeface="+mn-ea"/>
                <a:cs typeface="+mn-cs"/>
              </a:rPr>
              <a:t>3. Recent research uses deep learning for both segmentation and data-driven color matching.</a:t>
            </a:r>
          </a:p>
          <a:p>
            <a:r>
              <a:rPr lang="en-US" sz="1200" b="0" i="0" kern="1200" dirty="0">
                <a:solidFill>
                  <a:schemeClr val="tx1"/>
                </a:solidFill>
                <a:effectLst/>
                <a:latin typeface="+mn-lt"/>
                <a:ea typeface="+mn-ea"/>
                <a:cs typeface="+mn-cs"/>
              </a:rPr>
              <a:t>4. My project advances the field by combining state-of-the-art YOLOv8 segmentation with color clustering and rule-based harmony assessment for fashion recommendations.</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8</a:t>
            </a:fld>
            <a:endParaRPr lang="en-US" noProof="0" dirty="0"/>
          </a:p>
        </p:txBody>
      </p:sp>
    </p:spTree>
    <p:extLst>
      <p:ext uri="{BB962C8B-B14F-4D97-AF65-F5344CB8AC3E}">
        <p14:creationId xmlns:p14="http://schemas.microsoft.com/office/powerpoint/2010/main" val="160499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Deep Seasonal Color Analysis System (DSCAS, Academic Project)</a:t>
            </a:r>
          </a:p>
          <a:p>
            <a:r>
              <a:rPr lang="en-US" sz="1200" b="0" i="0" kern="1200" dirty="0">
                <a:solidFill>
                  <a:schemeClr val="tx1"/>
                </a:solidFill>
                <a:effectLst/>
                <a:latin typeface="+mn-lt"/>
                <a:ea typeface="+mn-ea"/>
                <a:cs typeface="+mn-cs"/>
              </a:rPr>
              <a:t>What it does: Deep learning pipeline that assigns a color palette to a user based on color harmony principles, segments clothing, and retrieves compatible items from a database.</a:t>
            </a:r>
          </a:p>
          <a:p>
            <a:r>
              <a:rPr lang="en-US" sz="1200" b="0" i="0" kern="1200" dirty="0">
                <a:solidFill>
                  <a:schemeClr val="tx1"/>
                </a:solidFill>
                <a:effectLst/>
                <a:latin typeface="+mn-lt"/>
                <a:ea typeface="+mn-ea"/>
                <a:cs typeface="+mn-cs"/>
              </a:rPr>
              <a:t>Key features:</a:t>
            </a:r>
          </a:p>
          <a:p>
            <a:pPr lvl="1"/>
            <a:r>
              <a:rPr lang="en-US" sz="1200" b="0" i="0" kern="1200" dirty="0">
                <a:solidFill>
                  <a:schemeClr val="tx1"/>
                </a:solidFill>
                <a:effectLst/>
                <a:latin typeface="+mn-lt"/>
                <a:ea typeface="+mn-ea"/>
                <a:cs typeface="+mn-cs"/>
              </a:rPr>
              <a:t>Combines face and clothing segmentation</a:t>
            </a:r>
          </a:p>
          <a:p>
            <a:pPr lvl="1"/>
            <a:r>
              <a:rPr lang="en-US" sz="1200" b="0" i="0" kern="1200" dirty="0">
                <a:solidFill>
                  <a:schemeClr val="tx1"/>
                </a:solidFill>
                <a:effectLst/>
                <a:latin typeface="+mn-lt"/>
                <a:ea typeface="+mn-ea"/>
                <a:cs typeface="+mn-cs"/>
              </a:rPr>
              <a:t>Uses palette classification and retrieval for fashion recommendation</a:t>
            </a:r>
          </a:p>
          <a:p>
            <a:pPr lvl="1"/>
            <a:r>
              <a:rPr lang="en-US" sz="1200" b="0" i="0" kern="1200" dirty="0">
                <a:solidFill>
                  <a:schemeClr val="tx1"/>
                </a:solidFill>
                <a:effectLst/>
                <a:latin typeface="+mn-lt"/>
                <a:ea typeface="+mn-ea"/>
                <a:cs typeface="+mn-cs"/>
              </a:rPr>
              <a:t>Open-source, with full pipeline and report available</a:t>
            </a:r>
          </a:p>
          <a:p>
            <a:r>
              <a:rPr lang="en-US" sz="1200" b="0" i="0" kern="1200" dirty="0">
                <a:solidFill>
                  <a:schemeClr val="tx1"/>
                </a:solidFill>
                <a:effectLst/>
                <a:latin typeface="+mn-lt"/>
                <a:ea typeface="+mn-ea"/>
                <a:cs typeface="+mn-cs"/>
              </a:rPr>
              <a:t>Reference: [GitHub: </a:t>
            </a:r>
            <a:r>
              <a:rPr lang="en-US" sz="1200" b="0" i="0" kern="1200" dirty="0" err="1">
                <a:solidFill>
                  <a:schemeClr val="tx1"/>
                </a:solidFill>
                <a:effectLst/>
                <a:latin typeface="+mn-lt"/>
                <a:ea typeface="+mn-ea"/>
                <a:cs typeface="+mn-cs"/>
              </a:rPr>
              <a:t>mrcmich</a:t>
            </a:r>
            <a:r>
              <a:rPr lang="en-US" sz="1200" b="0" i="0" kern="1200" dirty="0">
                <a:solidFill>
                  <a:schemeClr val="tx1"/>
                </a:solidFill>
                <a:effectLst/>
                <a:latin typeface="+mn-lt"/>
                <a:ea typeface="+mn-ea"/>
                <a:cs typeface="+mn-cs"/>
              </a:rPr>
              <a:t>/deep-seasonal-color-analysis-system, 2022]</a:t>
            </a:r>
          </a:p>
          <a:p>
            <a:endParaRPr lang="de-DE" dirty="0"/>
          </a:p>
          <a:p>
            <a:r>
              <a:rPr lang="en-US" sz="1200" b="0" i="0" kern="1200" dirty="0">
                <a:solidFill>
                  <a:schemeClr val="tx1"/>
                </a:solidFill>
                <a:effectLst/>
                <a:latin typeface="+mn-lt"/>
                <a:ea typeface="+mn-ea"/>
                <a:cs typeface="+mn-cs"/>
              </a:rPr>
              <a:t>1. Commercial platforms (like </a:t>
            </a:r>
            <a:r>
              <a:rPr lang="en-US" sz="1200" b="0" i="0" kern="1200" dirty="0" err="1">
                <a:solidFill>
                  <a:schemeClr val="tx1"/>
                </a:solidFill>
                <a:effectLst/>
                <a:latin typeface="+mn-lt"/>
                <a:ea typeface="+mn-ea"/>
                <a:cs typeface="+mn-cs"/>
              </a:rPr>
              <a:t>WearPalette</a:t>
            </a:r>
            <a:r>
              <a:rPr lang="en-US" sz="1200" b="0" i="0" kern="1200" dirty="0">
                <a:solidFill>
                  <a:schemeClr val="tx1"/>
                </a:solidFill>
                <a:effectLst/>
                <a:latin typeface="+mn-lt"/>
                <a:ea typeface="+mn-ea"/>
                <a:cs typeface="+mn-cs"/>
              </a:rPr>
              <a:t>) focus on user palette and virtual try-on.</a:t>
            </a:r>
          </a:p>
          <a:p>
            <a:r>
              <a:rPr lang="en-US" sz="1200" b="0" i="0" kern="1200" dirty="0">
                <a:solidFill>
                  <a:schemeClr val="tx1"/>
                </a:solidFill>
                <a:effectLst/>
                <a:latin typeface="+mn-lt"/>
                <a:ea typeface="+mn-ea"/>
                <a:cs typeface="+mn-cs"/>
              </a:rPr>
              <a:t>2. Academic projects (DSCAS, Style-Me) integrate segmentation, color harmony, and retrieval.</a:t>
            </a:r>
          </a:p>
          <a:p>
            <a:r>
              <a:rPr lang="en-US" sz="1200" b="0" i="0" kern="1200" dirty="0">
                <a:solidFill>
                  <a:schemeClr val="tx1"/>
                </a:solidFill>
                <a:effectLst/>
                <a:latin typeface="+mn-lt"/>
                <a:ea typeface="+mn-ea"/>
                <a:cs typeface="+mn-cs"/>
              </a:rPr>
              <a:t>3. Recent research uses deep learning for both segmentation and data-driven color matching.</a:t>
            </a:r>
          </a:p>
          <a:p>
            <a:r>
              <a:rPr lang="en-US" sz="1200" b="0" i="0" kern="1200" dirty="0">
                <a:solidFill>
                  <a:schemeClr val="tx1"/>
                </a:solidFill>
                <a:effectLst/>
                <a:latin typeface="+mn-lt"/>
                <a:ea typeface="+mn-ea"/>
                <a:cs typeface="+mn-cs"/>
              </a:rPr>
              <a:t>4. My project advances the field by combining state-of-the-art YOLOv8 segmentation with color clustering and rule-based harmony assessment for fashion recommendations.</a:t>
            </a:r>
          </a:p>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dirty="0"/>
          </a:p>
        </p:txBody>
      </p:sp>
    </p:spTree>
    <p:extLst>
      <p:ext uri="{BB962C8B-B14F-4D97-AF65-F5344CB8AC3E}">
        <p14:creationId xmlns:p14="http://schemas.microsoft.com/office/powerpoint/2010/main" val="178694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94098-DC9B-EF8B-7287-0F7ADD245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91A99-1C5E-3F8F-A1BE-F43CE49B4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91427-1A60-8A3E-3B2E-40D2EC53E7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9F7C6A-1E0A-079B-5903-65FD7C8C2613}"/>
              </a:ext>
            </a:extLst>
          </p:cNvPr>
          <p:cNvSpPr>
            <a:spLocks noGrp="1"/>
          </p:cNvSpPr>
          <p:nvPr>
            <p:ph type="sldNum" sz="quarter" idx="5"/>
          </p:nvPr>
        </p:nvSpPr>
        <p:spPr/>
        <p:txBody>
          <a:bodyPr/>
          <a:lstStyle/>
          <a:p>
            <a:fld id="{284ECAD9-32EE-4091-BDA5-6BD15ACC5E58}" type="slidenum">
              <a:rPr lang="en-US" noProof="0" smtClean="0"/>
              <a:t>10</a:t>
            </a:fld>
            <a:endParaRPr lang="en-US" noProof="0" dirty="0"/>
          </a:p>
        </p:txBody>
      </p:sp>
    </p:spTree>
    <p:extLst>
      <p:ext uri="{BB962C8B-B14F-4D97-AF65-F5344CB8AC3E}">
        <p14:creationId xmlns:p14="http://schemas.microsoft.com/office/powerpoint/2010/main" val="321932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6/4/2025</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6/4/2025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6/4/2025</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6/4/2025</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a:t>
            </a:fld>
            <a:endParaRPr lang="en-US"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6/4/2025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6/4/2025</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6/4/2025</a:t>
            </a:fld>
            <a:endParaRPr lang="en-US" noProof="0"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dirty="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6/4/2025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6/4/2025</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6/4/2025</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6/4/2025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6/4/2025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6/4/2025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6/4/2025</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6/4/2025</a:t>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switchablenorms/DeepFashion2"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4.bin"/><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wearpalette.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www.wearpalette.com/"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www.diva-portal.org/smash/get/diva2:1348501/FULLTEXT01.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earpalette.com/" TargetMode="External"/><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hyperlink" Target="https://www.ai.uga.edu/sites/default/files/inline-files/wang_haosha.pdf" TargetMode="External"/><Relationship Id="rId4" Type="http://schemas.openxmlformats.org/officeDocument/2006/relationships/hyperlink" Target="http://www.diva-portal.org/smash/get/diva2:1348501/FULLTEXT01.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wearpalette.com/" TargetMode="External"/><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github.com/mrcmich/deep-seasonal-color-analysis-system/blob/main/Deep_Seasonal_Color_Analysis_System__DSCAS.pdf" TargetMode="External"/><Relationship Id="rId5" Type="http://schemas.openxmlformats.org/officeDocument/2006/relationships/hyperlink" Target="https://www.ai.uga.edu/sites/default/files/inline-files/wang_haosha.pdf" TargetMode="External"/><Relationship Id="rId4" Type="http://schemas.openxmlformats.org/officeDocument/2006/relationships/hyperlink" Target="http://www.diva-portal.org/smash/get/diva2:1348501/FULLTEXT01.pdf" TargetMode="Externa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629400" y="758952"/>
            <a:ext cx="5428488" cy="3227514"/>
          </a:xfrm>
        </p:spPr>
        <p:txBody>
          <a:bodyPr>
            <a:normAutofit/>
          </a:bodyPr>
          <a:lstStyle/>
          <a:p>
            <a:r>
              <a:rPr lang="en-US" dirty="0"/>
              <a:t>AI Stylist: </a:t>
            </a:r>
            <a:br>
              <a:rPr lang="en-US" dirty="0"/>
            </a:br>
            <a:r>
              <a:rPr lang="en-US" sz="2800" dirty="0"/>
              <a:t>Analyzing Outfit Color Harmony Using Deep Learning</a:t>
            </a:r>
            <a:endParaRPr lang="en-US" dirty="0"/>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p:txBody>
          <a:bodyPr>
            <a:normAutofit fontScale="77500" lnSpcReduction="20000"/>
          </a:bodyPr>
          <a:lstStyle/>
          <a:p>
            <a:r>
              <a:rPr lang="en-US" b="1" dirty="0">
                <a:latin typeface="+mj-lt"/>
              </a:rPr>
              <a:t>MAKSYM VOLOSHYN</a:t>
            </a:r>
          </a:p>
          <a:p>
            <a:r>
              <a:rPr lang="en-US" dirty="0">
                <a:latin typeface="+mj-lt"/>
              </a:rPr>
              <a:t>Introduction to Deep Learning</a:t>
            </a:r>
          </a:p>
          <a:p>
            <a:r>
              <a:rPr lang="de-DE" dirty="0">
                <a:latin typeface="+mj-lt"/>
              </a:rPr>
              <a:t>26-May-2025</a:t>
            </a:r>
            <a:endParaRPr lang="en-US" dirty="0">
              <a:latin typeface="+mj-lt"/>
            </a:endParaRPr>
          </a:p>
        </p:txBody>
      </p:sp>
      <p:pic>
        <p:nvPicPr>
          <p:cNvPr id="8" name="Picture Placeholder 7">
            <a:extLst>
              <a:ext uri="{FF2B5EF4-FFF2-40B4-BE49-F238E27FC236}">
                <a16:creationId xmlns:a16="http://schemas.microsoft.com/office/drawing/2014/main" id="{F7C208A7-6055-4537-BB0E-5161082EDA4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6311900" cy="6858000"/>
          </a:xfr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74486-2CF8-916A-8765-6F0E1A2E8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C47C8-8B62-6A20-3C32-B1B68C3444B0}"/>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dirty="0">
                <a:solidFill>
                  <a:schemeClr val="tx1">
                    <a:lumMod val="75000"/>
                    <a:lumOff val="25000"/>
                  </a:schemeClr>
                </a:solidFill>
              </a:rPr>
              <a:t>DESIGN</a:t>
            </a:r>
          </a:p>
        </p:txBody>
      </p:sp>
      <p:pic>
        <p:nvPicPr>
          <p:cNvPr id="8" name="Picture Placeholder 7" descr="People are discussing something">
            <a:extLst>
              <a:ext uri="{FF2B5EF4-FFF2-40B4-BE49-F238E27FC236}">
                <a16:creationId xmlns:a16="http://schemas.microsoft.com/office/drawing/2014/main" id="{4464B2F6-08C6-955C-1C7A-FE1859D8CEE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2618" r="12950"/>
          <a:stretch/>
        </p:blipFill>
        <p:spPr>
          <a:xfrm>
            <a:off x="20" y="10"/>
            <a:ext cx="4580077" cy="6857990"/>
          </a:xfrm>
          <a:prstGeom prst="rect">
            <a:avLst/>
          </a:prstGeom>
        </p:spPr>
      </p:pic>
      <p:sp>
        <p:nvSpPr>
          <p:cNvPr id="3" name="Content Placeholder 2">
            <a:extLst>
              <a:ext uri="{FF2B5EF4-FFF2-40B4-BE49-F238E27FC236}">
                <a16:creationId xmlns:a16="http://schemas.microsoft.com/office/drawing/2014/main" id="{2EE31E66-5F71-FC3C-3311-92540B0AA0DE}"/>
              </a:ext>
            </a:extLst>
          </p:cNvPr>
          <p:cNvSpPr>
            <a:spLocks noGrp="1"/>
          </p:cNvSpPr>
          <p:nvPr>
            <p:ph idx="1"/>
          </p:nvPr>
        </p:nvSpPr>
        <p:spPr>
          <a:xfrm>
            <a:off x="5172074" y="2108201"/>
            <a:ext cx="5983606" cy="3760891"/>
          </a:xfrm>
        </p:spPr>
        <p:txBody>
          <a:bodyPr vert="horz" lIns="0" tIns="45720" rIns="0" bIns="45720" rtlCol="0">
            <a:normAutofit/>
          </a:bodyPr>
          <a:lstStyle/>
          <a:p>
            <a:r>
              <a:rPr lang="en-US" dirty="0">
                <a:latin typeface="+mj-lt"/>
              </a:rPr>
              <a:t>System Architecture</a:t>
            </a:r>
          </a:p>
          <a:p>
            <a:r>
              <a:rPr lang="en-US" dirty="0">
                <a:latin typeface="+mj-lt"/>
              </a:rPr>
              <a:t>Key Decisions </a:t>
            </a:r>
          </a:p>
          <a:p>
            <a:r>
              <a:rPr lang="en-US" dirty="0">
                <a:latin typeface="+mj-lt"/>
              </a:rPr>
              <a:t>Preparation</a:t>
            </a:r>
          </a:p>
        </p:txBody>
      </p:sp>
    </p:spTree>
    <p:extLst>
      <p:ext uri="{BB962C8B-B14F-4D97-AF65-F5344CB8AC3E}">
        <p14:creationId xmlns:p14="http://schemas.microsoft.com/office/powerpoint/2010/main" val="189021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p:txBody>
          <a:bodyPr>
            <a:normAutofit/>
          </a:bodyPr>
          <a:lstStyle/>
          <a:p>
            <a:r>
              <a:rPr lang="en-US" dirty="0"/>
              <a:t>Learning Models Architecture: </a:t>
            </a:r>
            <a:br>
              <a:rPr lang="en-US" dirty="0"/>
            </a:br>
            <a:r>
              <a:rPr lang="en-US" b="0" dirty="0"/>
              <a:t>Learning Paradigms</a:t>
            </a:r>
            <a:endParaRPr lang="en-US" dirty="0"/>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p:txBody>
          <a:bodyPr>
            <a:normAutofit/>
          </a:bodyPr>
          <a:lstStyle/>
          <a:p>
            <a:r>
              <a:rPr lang="en-US" sz="2400" b="1" dirty="0"/>
              <a:t>Supervised Learning → Clothing Classification &amp; Segmentation</a:t>
            </a:r>
          </a:p>
          <a:p>
            <a:pPr lvl="1"/>
            <a:r>
              <a:rPr lang="en-US" sz="2000" dirty="0"/>
              <a:t>Input: Fashion images with labeled clothing items </a:t>
            </a:r>
          </a:p>
          <a:p>
            <a:pPr lvl="1"/>
            <a:r>
              <a:rPr lang="en-US" sz="2000" dirty="0"/>
              <a:t>Output: Classified clothing items with precise segmentation masks </a:t>
            </a:r>
          </a:p>
          <a:p>
            <a:pPr lvl="1"/>
            <a:r>
              <a:rPr lang="en-US" sz="2000" dirty="0"/>
              <a:t>Goal: Learn function to map image regions → clothing categories </a:t>
            </a:r>
          </a:p>
          <a:p>
            <a:r>
              <a:rPr lang="en-US" sz="2400" b="1" dirty="0"/>
              <a:t>Unsupervised Learning → Color Clustering &amp; Analysis </a:t>
            </a:r>
          </a:p>
          <a:p>
            <a:pPr lvl="1"/>
            <a:r>
              <a:rPr lang="en-US" sz="2000" dirty="0"/>
              <a:t>Input: Segmented clothing regions (no color labels) </a:t>
            </a:r>
          </a:p>
          <a:p>
            <a:pPr lvl="1"/>
            <a:r>
              <a:rPr lang="en-US" sz="2000" dirty="0"/>
              <a:t>Output: Dominant color clusters per clothing item </a:t>
            </a:r>
          </a:p>
          <a:p>
            <a:pPr lvl="1"/>
            <a:r>
              <a:rPr lang="en-US" sz="2000" dirty="0"/>
              <a:t>Goal: Discover underlying color structure in fashion items</a:t>
            </a:r>
          </a:p>
        </p:txBody>
      </p:sp>
      <p:sp>
        <p:nvSpPr>
          <p:cNvPr id="5" name="Content Placeholder 9">
            <a:extLst>
              <a:ext uri="{FF2B5EF4-FFF2-40B4-BE49-F238E27FC236}">
                <a16:creationId xmlns:a16="http://schemas.microsoft.com/office/drawing/2014/main" id="{3A818A1C-E195-46C2-AA29-A04845E12880}"/>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326288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p:txBody>
          <a:bodyPr>
            <a:normAutofit/>
          </a:bodyPr>
          <a:lstStyle/>
          <a:p>
            <a:r>
              <a:rPr lang="en-US" dirty="0"/>
              <a:t>Learning Models Architecture: </a:t>
            </a:r>
            <a:br>
              <a:rPr lang="en-US" dirty="0"/>
            </a:br>
            <a:r>
              <a:rPr lang="en-US" b="0" dirty="0"/>
              <a:t>Learning Paradigms</a:t>
            </a:r>
            <a:endParaRPr lang="en-US" dirty="0"/>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p:txBody>
          <a:bodyPr>
            <a:normAutofit/>
          </a:bodyPr>
          <a:lstStyle/>
          <a:p>
            <a:r>
              <a:rPr lang="en-US" sz="2400" b="1" dirty="0"/>
              <a:t>Supervised Learning → Clothing Classification &amp; Segmentation</a:t>
            </a:r>
          </a:p>
          <a:p>
            <a:endParaRPr lang="en-US" sz="2400" b="1" dirty="0"/>
          </a:p>
          <a:p>
            <a:endParaRPr lang="en-US" sz="2800" b="1" dirty="0"/>
          </a:p>
          <a:p>
            <a:r>
              <a:rPr lang="en-US" sz="2400" b="1" dirty="0"/>
              <a:t>Unsupervised Learning → Color Clustering &amp; Analysis </a:t>
            </a:r>
          </a:p>
        </p:txBody>
      </p:sp>
      <p:sp>
        <p:nvSpPr>
          <p:cNvPr id="5" name="Content Placeholder 9">
            <a:extLst>
              <a:ext uri="{FF2B5EF4-FFF2-40B4-BE49-F238E27FC236}">
                <a16:creationId xmlns:a16="http://schemas.microsoft.com/office/drawing/2014/main" id="{3A818A1C-E195-46C2-AA29-A04845E12880}"/>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pic>
        <p:nvPicPr>
          <p:cNvPr id="6" name="Picture 5">
            <a:extLst>
              <a:ext uri="{FF2B5EF4-FFF2-40B4-BE49-F238E27FC236}">
                <a16:creationId xmlns:a16="http://schemas.microsoft.com/office/drawing/2014/main" id="{2151B0DF-9DE2-43B1-95BE-22E674490249}"/>
              </a:ext>
            </a:extLst>
          </p:cNvPr>
          <p:cNvPicPr>
            <a:picLocks noChangeAspect="1"/>
          </p:cNvPicPr>
          <p:nvPr/>
        </p:nvPicPr>
        <p:blipFill>
          <a:blip r:embed="rId3"/>
          <a:stretch>
            <a:fillRect/>
          </a:stretch>
        </p:blipFill>
        <p:spPr>
          <a:xfrm>
            <a:off x="1749875" y="4329266"/>
            <a:ext cx="1990852" cy="1863233"/>
          </a:xfrm>
          <a:prstGeom prst="rect">
            <a:avLst/>
          </a:prstGeom>
        </p:spPr>
      </p:pic>
      <p:pic>
        <p:nvPicPr>
          <p:cNvPr id="9" name="Picture 8">
            <a:extLst>
              <a:ext uri="{FF2B5EF4-FFF2-40B4-BE49-F238E27FC236}">
                <a16:creationId xmlns:a16="http://schemas.microsoft.com/office/drawing/2014/main" id="{511111BE-603D-432F-B785-A9542BE754D9}"/>
              </a:ext>
            </a:extLst>
          </p:cNvPr>
          <p:cNvPicPr>
            <a:picLocks noChangeAspect="1"/>
          </p:cNvPicPr>
          <p:nvPr/>
        </p:nvPicPr>
        <p:blipFill>
          <a:blip r:embed="rId4"/>
          <a:stretch>
            <a:fillRect/>
          </a:stretch>
        </p:blipFill>
        <p:spPr>
          <a:xfrm>
            <a:off x="1816377" y="2611467"/>
            <a:ext cx="2567320" cy="1113764"/>
          </a:xfrm>
          <a:prstGeom prst="rect">
            <a:avLst/>
          </a:prstGeom>
        </p:spPr>
      </p:pic>
      <p:sp>
        <p:nvSpPr>
          <p:cNvPr id="2" name="TextBox 1">
            <a:extLst>
              <a:ext uri="{FF2B5EF4-FFF2-40B4-BE49-F238E27FC236}">
                <a16:creationId xmlns:a16="http://schemas.microsoft.com/office/drawing/2014/main" id="{898B543A-D66D-45D5-907A-69BD0714B47B}"/>
              </a:ext>
            </a:extLst>
          </p:cNvPr>
          <p:cNvSpPr txBox="1"/>
          <p:nvPr/>
        </p:nvSpPr>
        <p:spPr>
          <a:xfrm>
            <a:off x="4796443" y="2975370"/>
            <a:ext cx="926985" cy="369332"/>
          </a:xfrm>
          <a:prstGeom prst="rect">
            <a:avLst/>
          </a:prstGeom>
          <a:noFill/>
        </p:spPr>
        <p:txBody>
          <a:bodyPr wrap="none" rtlCol="0">
            <a:spAutoFit/>
          </a:bodyPr>
          <a:lstStyle/>
          <a:p>
            <a:r>
              <a:rPr lang="de-DE" b="1" dirty="0"/>
              <a:t>YOLOv8</a:t>
            </a:r>
            <a:endParaRPr lang="en-US" b="1" dirty="0"/>
          </a:p>
        </p:txBody>
      </p:sp>
      <p:sp>
        <p:nvSpPr>
          <p:cNvPr id="8" name="TextBox 7">
            <a:extLst>
              <a:ext uri="{FF2B5EF4-FFF2-40B4-BE49-F238E27FC236}">
                <a16:creationId xmlns:a16="http://schemas.microsoft.com/office/drawing/2014/main" id="{241FFD42-EEDB-4E8D-AFB4-CDDF27760FAA}"/>
              </a:ext>
            </a:extLst>
          </p:cNvPr>
          <p:cNvSpPr txBox="1"/>
          <p:nvPr/>
        </p:nvSpPr>
        <p:spPr>
          <a:xfrm>
            <a:off x="4796442" y="5076216"/>
            <a:ext cx="1013419" cy="369332"/>
          </a:xfrm>
          <a:prstGeom prst="rect">
            <a:avLst/>
          </a:prstGeom>
          <a:noFill/>
        </p:spPr>
        <p:txBody>
          <a:bodyPr wrap="none" rtlCol="0">
            <a:spAutoFit/>
          </a:bodyPr>
          <a:lstStyle/>
          <a:p>
            <a:r>
              <a:rPr lang="de-DE" b="1" dirty="0"/>
              <a:t>K-means</a:t>
            </a:r>
            <a:endParaRPr lang="en-US" b="1" dirty="0"/>
          </a:p>
        </p:txBody>
      </p:sp>
    </p:spTree>
    <p:extLst>
      <p:ext uri="{BB962C8B-B14F-4D97-AF65-F5344CB8AC3E}">
        <p14:creationId xmlns:p14="http://schemas.microsoft.com/office/powerpoint/2010/main" val="4068865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E2EB6F9-FA82-46FF-893C-336DBB77A287}"/>
              </a:ext>
            </a:extLst>
          </p:cNvPr>
          <p:cNvGraphicFramePr>
            <a:graphicFrameLocks noGrp="1"/>
          </p:cNvGraphicFramePr>
          <p:nvPr>
            <p:ph idx="1"/>
            <p:extLst>
              <p:ext uri="{D42A27DB-BD31-4B8C-83A1-F6EECF244321}">
                <p14:modId xmlns:p14="http://schemas.microsoft.com/office/powerpoint/2010/main" val="2981552968"/>
              </p:ext>
            </p:extLst>
          </p:nvPr>
        </p:nvGraphicFramePr>
        <p:xfrm>
          <a:off x="495729" y="1138845"/>
          <a:ext cx="10349865" cy="2488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a:extLst>
              <a:ext uri="{FF2B5EF4-FFF2-40B4-BE49-F238E27FC236}">
                <a16:creationId xmlns:a16="http://schemas.microsoft.com/office/drawing/2014/main" id="{00A9270B-6A4C-404E-ABB1-F1DD563A4F0D}"/>
              </a:ext>
            </a:extLst>
          </p:cNvPr>
          <p:cNvGraphicFramePr>
            <a:graphicFrameLocks/>
          </p:cNvGraphicFramePr>
          <p:nvPr>
            <p:extLst>
              <p:ext uri="{D42A27DB-BD31-4B8C-83A1-F6EECF244321}">
                <p14:modId xmlns:p14="http://schemas.microsoft.com/office/powerpoint/2010/main" val="240409665"/>
              </p:ext>
            </p:extLst>
          </p:nvPr>
        </p:nvGraphicFramePr>
        <p:xfrm>
          <a:off x="2590535" y="3740728"/>
          <a:ext cx="6669845" cy="25520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66371B95-0DBE-4675-9188-7A98D76C19B8}"/>
              </a:ext>
            </a:extLst>
          </p:cNvPr>
          <p:cNvGrpSpPr/>
          <p:nvPr/>
        </p:nvGrpSpPr>
        <p:grpSpPr>
          <a:xfrm>
            <a:off x="1613407" y="3928837"/>
            <a:ext cx="752214" cy="582728"/>
            <a:chOff x="6460328" y="80966"/>
            <a:chExt cx="752214" cy="582728"/>
          </a:xfrm>
        </p:grpSpPr>
        <p:sp>
          <p:nvSpPr>
            <p:cNvPr id="9" name="Arrow: Right 8">
              <a:extLst>
                <a:ext uri="{FF2B5EF4-FFF2-40B4-BE49-F238E27FC236}">
                  <a16:creationId xmlns:a16="http://schemas.microsoft.com/office/drawing/2014/main" id="{05C2AC2E-06F5-4E83-BA87-6C235D909978}"/>
                </a:ext>
              </a:extLst>
            </p:cNvPr>
            <p:cNvSpPr/>
            <p:nvPr/>
          </p:nvSpPr>
          <p:spPr>
            <a:xfrm>
              <a:off x="6460328" y="80966"/>
              <a:ext cx="752214" cy="582728"/>
            </a:xfrm>
            <a:prstGeom prst="rightArrow">
              <a:avLst>
                <a:gd name="adj1" fmla="val 60000"/>
                <a:gd name="adj2" fmla="val 50000"/>
              </a:avLst>
            </a:prstGeom>
          </p:spPr>
          <p:style>
            <a:lnRef idx="0">
              <a:schemeClr val="lt1">
                <a:hueOff val="0"/>
                <a:satOff val="0"/>
                <a:lumOff val="0"/>
                <a:alphaOff val="0"/>
              </a:schemeClr>
            </a:lnRef>
            <a:fillRef idx="1">
              <a:schemeClr val="accent2">
                <a:hueOff val="-1331824"/>
                <a:satOff val="-586"/>
                <a:lumOff val="1569"/>
                <a:alphaOff val="0"/>
              </a:schemeClr>
            </a:fillRef>
            <a:effectRef idx="0">
              <a:schemeClr val="accent2">
                <a:hueOff val="-1331824"/>
                <a:satOff val="-586"/>
                <a:lumOff val="1569"/>
                <a:alphaOff val="0"/>
              </a:schemeClr>
            </a:effectRef>
            <a:fontRef idx="minor">
              <a:schemeClr val="lt1"/>
            </a:fontRef>
          </p:style>
        </p:sp>
        <p:sp>
          <p:nvSpPr>
            <p:cNvPr id="10" name="Arrow: Right 4">
              <a:extLst>
                <a:ext uri="{FF2B5EF4-FFF2-40B4-BE49-F238E27FC236}">
                  <a16:creationId xmlns:a16="http://schemas.microsoft.com/office/drawing/2014/main" id="{A42B4EF8-B140-4F17-836C-2BDB16F2CE07}"/>
                </a:ext>
              </a:extLst>
            </p:cNvPr>
            <p:cNvSpPr txBox="1"/>
            <p:nvPr/>
          </p:nvSpPr>
          <p:spPr>
            <a:xfrm>
              <a:off x="6460328" y="197512"/>
              <a:ext cx="577396" cy="349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11" name="Group 10">
            <a:extLst>
              <a:ext uri="{FF2B5EF4-FFF2-40B4-BE49-F238E27FC236}">
                <a16:creationId xmlns:a16="http://schemas.microsoft.com/office/drawing/2014/main" id="{B28EC450-2168-4A02-B88C-FB8DC2CB250E}"/>
              </a:ext>
            </a:extLst>
          </p:cNvPr>
          <p:cNvGrpSpPr/>
          <p:nvPr/>
        </p:nvGrpSpPr>
        <p:grpSpPr>
          <a:xfrm>
            <a:off x="10649342" y="1242336"/>
            <a:ext cx="752214" cy="582728"/>
            <a:chOff x="6460328" y="80966"/>
            <a:chExt cx="752214" cy="582728"/>
          </a:xfrm>
        </p:grpSpPr>
        <p:sp>
          <p:nvSpPr>
            <p:cNvPr id="12" name="Arrow: Right 11">
              <a:extLst>
                <a:ext uri="{FF2B5EF4-FFF2-40B4-BE49-F238E27FC236}">
                  <a16:creationId xmlns:a16="http://schemas.microsoft.com/office/drawing/2014/main" id="{9773F454-FF78-423E-B8DD-0CA97B5F13BC}"/>
                </a:ext>
              </a:extLst>
            </p:cNvPr>
            <p:cNvSpPr/>
            <p:nvPr/>
          </p:nvSpPr>
          <p:spPr>
            <a:xfrm>
              <a:off x="6460328" y="80966"/>
              <a:ext cx="752214" cy="582728"/>
            </a:xfrm>
            <a:prstGeom prst="rightArrow">
              <a:avLst>
                <a:gd name="adj1" fmla="val 60000"/>
                <a:gd name="adj2" fmla="val 50000"/>
              </a:avLst>
            </a:prstGeom>
          </p:spPr>
          <p:style>
            <a:lnRef idx="0">
              <a:schemeClr val="lt1">
                <a:hueOff val="0"/>
                <a:satOff val="0"/>
                <a:lumOff val="0"/>
                <a:alphaOff val="0"/>
              </a:schemeClr>
            </a:lnRef>
            <a:fillRef idx="1">
              <a:schemeClr val="accent2">
                <a:hueOff val="-1331824"/>
                <a:satOff val="-586"/>
                <a:lumOff val="1569"/>
                <a:alphaOff val="0"/>
              </a:schemeClr>
            </a:fillRef>
            <a:effectRef idx="0">
              <a:schemeClr val="accent2">
                <a:hueOff val="-1331824"/>
                <a:satOff val="-586"/>
                <a:lumOff val="1569"/>
                <a:alphaOff val="0"/>
              </a:schemeClr>
            </a:effectRef>
            <a:fontRef idx="minor">
              <a:schemeClr val="lt1"/>
            </a:fontRef>
          </p:style>
        </p:sp>
        <p:sp>
          <p:nvSpPr>
            <p:cNvPr id="13" name="Arrow: Right 4">
              <a:extLst>
                <a:ext uri="{FF2B5EF4-FFF2-40B4-BE49-F238E27FC236}">
                  <a16:creationId xmlns:a16="http://schemas.microsoft.com/office/drawing/2014/main" id="{07A07889-A5CA-4CC8-8AF8-2F8A6F51A8CB}"/>
                </a:ext>
              </a:extLst>
            </p:cNvPr>
            <p:cNvSpPr txBox="1"/>
            <p:nvPr/>
          </p:nvSpPr>
          <p:spPr>
            <a:xfrm>
              <a:off x="6460328" y="197512"/>
              <a:ext cx="577396" cy="349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14" name="Title 6">
            <a:extLst>
              <a:ext uri="{FF2B5EF4-FFF2-40B4-BE49-F238E27FC236}">
                <a16:creationId xmlns:a16="http://schemas.microsoft.com/office/drawing/2014/main" id="{7466E824-8E21-4985-A3FC-9BE8AE6C9672}"/>
              </a:ext>
            </a:extLst>
          </p:cNvPr>
          <p:cNvSpPr txBox="1">
            <a:spLocks/>
          </p:cNvSpPr>
          <p:nvPr/>
        </p:nvSpPr>
        <p:spPr>
          <a:xfrm>
            <a:off x="1829538" y="257695"/>
            <a:ext cx="8333336" cy="8213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r>
              <a:rPr lang="en-US" sz="4800" dirty="0">
                <a:solidFill>
                  <a:schemeClr val="tx1">
                    <a:lumMod val="75000"/>
                    <a:lumOff val="25000"/>
                  </a:schemeClr>
                </a:solidFill>
              </a:rPr>
              <a:t>System Architecture Overview</a:t>
            </a:r>
          </a:p>
        </p:txBody>
      </p:sp>
      <p:sp>
        <p:nvSpPr>
          <p:cNvPr id="15" name="Content Placeholder 9">
            <a:extLst>
              <a:ext uri="{FF2B5EF4-FFF2-40B4-BE49-F238E27FC236}">
                <a16:creationId xmlns:a16="http://schemas.microsoft.com/office/drawing/2014/main" id="{5536A929-8438-430D-80AE-1CBCBBCEDA3E}"/>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190896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p:txBody>
          <a:bodyPr/>
          <a:lstStyle/>
          <a:p>
            <a:r>
              <a:rPr lang="en-US" dirty="0"/>
              <a:t>Model YOLOv8 Segmentation</a:t>
            </a:r>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p:txBody>
          <a:bodyPr>
            <a:normAutofit/>
          </a:bodyPr>
          <a:lstStyle/>
          <a:p>
            <a:r>
              <a:rPr lang="en-US" b="1" dirty="0"/>
              <a:t>Why YOLOv8 for Fashion Detection?</a:t>
            </a:r>
          </a:p>
          <a:p>
            <a:pPr lvl="1"/>
            <a:r>
              <a:rPr lang="en-US" dirty="0"/>
              <a:t>Real-time Performance: Single forward pass for detection + segmentation</a:t>
            </a:r>
          </a:p>
          <a:p>
            <a:pPr lvl="1"/>
            <a:r>
              <a:rPr lang="en-US" dirty="0"/>
              <a:t>Multi-task Learning: Simultaneous bounding box regression + mask prediction</a:t>
            </a:r>
          </a:p>
          <a:p>
            <a:pPr lvl="1"/>
            <a:r>
              <a:rPr lang="en-US" dirty="0"/>
              <a:t>Course Connection: Combines regression (</a:t>
            </a:r>
            <a:r>
              <a:rPr lang="en-US" dirty="0" err="1"/>
              <a:t>bbox</a:t>
            </a:r>
            <a:r>
              <a:rPr lang="en-US" dirty="0"/>
              <a:t> coordinates) + classification (clothing categories)</a:t>
            </a:r>
          </a:p>
          <a:p>
            <a:r>
              <a:rPr lang="en-US" b="1" dirty="0"/>
              <a:t>Model Outputs</a:t>
            </a:r>
          </a:p>
          <a:p>
            <a:pPr lvl="1"/>
            <a:r>
              <a:rPr lang="en-US" dirty="0"/>
              <a:t>Bounding Box Regression: (x, y, width, height) coordinates</a:t>
            </a:r>
          </a:p>
          <a:p>
            <a:pPr lvl="1"/>
            <a:r>
              <a:rPr lang="en-US" dirty="0"/>
              <a:t>Classification: 13 clothing categories with confidence scores</a:t>
            </a:r>
          </a:p>
          <a:p>
            <a:pPr lvl="1"/>
            <a:r>
              <a:rPr lang="en-US" dirty="0"/>
              <a:t>Segmentation Masks: Pixel-level clothing boundaries</a:t>
            </a:r>
          </a:p>
          <a:p>
            <a:r>
              <a:rPr lang="en-US" b="1" dirty="0"/>
              <a:t>Architecture</a:t>
            </a:r>
            <a:r>
              <a:rPr lang="en-US" dirty="0"/>
              <a:t>: </a:t>
            </a:r>
            <a:r>
              <a:rPr lang="en-US" dirty="0" err="1"/>
              <a:t>ResNet</a:t>
            </a:r>
            <a:r>
              <a:rPr lang="en-US" dirty="0"/>
              <a:t> backbone + FPN + Detection/Segmentation heads (71M parameters)</a:t>
            </a:r>
          </a:p>
          <a:p>
            <a:endParaRPr lang="en-US" dirty="0"/>
          </a:p>
        </p:txBody>
      </p:sp>
      <p:sp>
        <p:nvSpPr>
          <p:cNvPr id="5" name="Content Placeholder 9">
            <a:extLst>
              <a:ext uri="{FF2B5EF4-FFF2-40B4-BE49-F238E27FC236}">
                <a16:creationId xmlns:a16="http://schemas.microsoft.com/office/drawing/2014/main" id="{F9E8118E-045B-4297-AE36-CE98E3E105BB}"/>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66652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p:txBody>
          <a:bodyPr/>
          <a:lstStyle/>
          <a:p>
            <a:r>
              <a:rPr lang="en-US" dirty="0"/>
              <a:t>Alternatives? Mask R-CNN!</a:t>
            </a:r>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a:xfrm>
            <a:off x="1208235" y="1737360"/>
            <a:ext cx="10058400" cy="3112192"/>
          </a:xfrm>
        </p:spPr>
        <p:txBody>
          <a:bodyPr>
            <a:normAutofit/>
          </a:bodyPr>
          <a:lstStyle/>
          <a:p>
            <a:r>
              <a:rPr lang="en-US" dirty="0"/>
              <a:t>YOLOv8-seg outperforms Mask R-CNN and other two-stage detectors in both detection and segmentation precision.</a:t>
            </a:r>
          </a:p>
          <a:p>
            <a:r>
              <a:rPr lang="en-US" dirty="0"/>
              <a:t>YOLOv8-seg is better at generalizing to new, unseen patterns, while Mask R-CNN struggles with categories or patterns not present in the training set</a:t>
            </a:r>
          </a:p>
          <a:p>
            <a:r>
              <a:rPr lang="en-US" dirty="0"/>
              <a:t>YOLOv8 is a single-stage, end-to-end detector, enabling real-time segmentation and detection.</a:t>
            </a:r>
          </a:p>
          <a:p>
            <a:r>
              <a:rPr lang="en-US" dirty="0"/>
              <a:t>YOLOv8 supports easy fine-tuning on custom classes and segmentation tasks.</a:t>
            </a:r>
            <a:endParaRPr lang="en-US" b="1" dirty="0"/>
          </a:p>
          <a:p>
            <a:r>
              <a:rPr lang="de-DE" dirty="0"/>
              <a:t>I tried R-CNN but my GPU couldn‘t work it out </a:t>
            </a:r>
            <a:r>
              <a:rPr lang="de-DE" dirty="0">
                <a:sym typeface="Wingdings" panose="05000000000000000000" pitchFamily="2" charset="2"/>
              </a:rPr>
              <a:t></a:t>
            </a:r>
            <a:endParaRPr lang="en-US" dirty="0"/>
          </a:p>
        </p:txBody>
      </p:sp>
      <p:graphicFrame>
        <p:nvGraphicFramePr>
          <p:cNvPr id="2" name="Table 1">
            <a:extLst>
              <a:ext uri="{FF2B5EF4-FFF2-40B4-BE49-F238E27FC236}">
                <a16:creationId xmlns:a16="http://schemas.microsoft.com/office/drawing/2014/main" id="{C52200DD-FF49-46C7-AE0C-468AF207254C}"/>
              </a:ext>
            </a:extLst>
          </p:cNvPr>
          <p:cNvGraphicFramePr>
            <a:graphicFrameLocks noGrp="1"/>
          </p:cNvGraphicFramePr>
          <p:nvPr>
            <p:extLst>
              <p:ext uri="{D42A27DB-BD31-4B8C-83A1-F6EECF244321}">
                <p14:modId xmlns:p14="http://schemas.microsoft.com/office/powerpoint/2010/main" val="1280683757"/>
              </p:ext>
            </p:extLst>
          </p:nvPr>
        </p:nvGraphicFramePr>
        <p:xfrm>
          <a:off x="1208234" y="4925906"/>
          <a:ext cx="10058400" cy="113792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949131713"/>
                    </a:ext>
                  </a:extLst>
                </a:gridCol>
                <a:gridCol w="1676400">
                  <a:extLst>
                    <a:ext uri="{9D8B030D-6E8A-4147-A177-3AD203B41FA5}">
                      <a16:colId xmlns:a16="http://schemas.microsoft.com/office/drawing/2014/main" val="3755068648"/>
                    </a:ext>
                  </a:extLst>
                </a:gridCol>
                <a:gridCol w="1676400">
                  <a:extLst>
                    <a:ext uri="{9D8B030D-6E8A-4147-A177-3AD203B41FA5}">
                      <a16:colId xmlns:a16="http://schemas.microsoft.com/office/drawing/2014/main" val="2656604108"/>
                    </a:ext>
                  </a:extLst>
                </a:gridCol>
                <a:gridCol w="1676400">
                  <a:extLst>
                    <a:ext uri="{9D8B030D-6E8A-4147-A177-3AD203B41FA5}">
                      <a16:colId xmlns:a16="http://schemas.microsoft.com/office/drawing/2014/main" val="4268358392"/>
                    </a:ext>
                  </a:extLst>
                </a:gridCol>
                <a:gridCol w="1676400">
                  <a:extLst>
                    <a:ext uri="{9D8B030D-6E8A-4147-A177-3AD203B41FA5}">
                      <a16:colId xmlns:a16="http://schemas.microsoft.com/office/drawing/2014/main" val="432840936"/>
                    </a:ext>
                  </a:extLst>
                </a:gridCol>
                <a:gridCol w="1676400">
                  <a:extLst>
                    <a:ext uri="{9D8B030D-6E8A-4147-A177-3AD203B41FA5}">
                      <a16:colId xmlns:a16="http://schemas.microsoft.com/office/drawing/2014/main" val="1076982852"/>
                    </a:ext>
                  </a:extLst>
                </a:gridCol>
              </a:tblGrid>
              <a:tr h="370840">
                <a:tc>
                  <a:txBody>
                    <a:bodyPr/>
                    <a:lstStyle/>
                    <a:p>
                      <a:pPr fontAlgn="t" latinLnBrk="0"/>
                      <a:r>
                        <a:rPr lang="en-US" b="0">
                          <a:effectLst/>
                        </a:rPr>
                        <a:t>Model</a:t>
                      </a:r>
                    </a:p>
                  </a:txBody>
                  <a:tcPr marL="60960" marR="60960" marT="60960" marB="60960"/>
                </a:tc>
                <a:tc>
                  <a:txBody>
                    <a:bodyPr/>
                    <a:lstStyle/>
                    <a:p>
                      <a:pPr fontAlgn="t" latinLnBrk="0"/>
                      <a:r>
                        <a:rPr lang="en-US" b="0" dirty="0" err="1">
                          <a:effectLst/>
                        </a:rPr>
                        <a:t>mAP</a:t>
                      </a:r>
                      <a:r>
                        <a:rPr lang="en-US" b="0" dirty="0">
                          <a:effectLst/>
                        </a:rPr>
                        <a:t>(seg)</a:t>
                      </a:r>
                    </a:p>
                  </a:txBody>
                  <a:tcPr marL="60960" marR="60960" marT="60960" marB="60960"/>
                </a:tc>
                <a:tc>
                  <a:txBody>
                    <a:bodyPr/>
                    <a:lstStyle/>
                    <a:p>
                      <a:pPr fontAlgn="t" latinLnBrk="0"/>
                      <a:r>
                        <a:rPr lang="en-US" b="0">
                          <a:effectLst/>
                        </a:rPr>
                        <a:t>Inference Speed</a:t>
                      </a:r>
                    </a:p>
                  </a:txBody>
                  <a:tcPr marL="60960" marR="60960" marT="60960" marB="60960"/>
                </a:tc>
                <a:tc>
                  <a:txBody>
                    <a:bodyPr/>
                    <a:lstStyle/>
                    <a:p>
                      <a:pPr fontAlgn="t" latinLnBrk="0"/>
                      <a:r>
                        <a:rPr lang="en-US" b="0">
                          <a:effectLst/>
                        </a:rPr>
                        <a:t>Generalization</a:t>
                      </a:r>
                    </a:p>
                  </a:txBody>
                  <a:tcPr marL="60960" marR="60960" marT="60960" marB="60960"/>
                </a:tc>
                <a:tc>
                  <a:txBody>
                    <a:bodyPr/>
                    <a:lstStyle/>
                    <a:p>
                      <a:pPr fontAlgn="t" latinLnBrk="0"/>
                      <a:r>
                        <a:rPr lang="en-US" b="0">
                          <a:effectLst/>
                        </a:rPr>
                        <a:t>Real-Time?</a:t>
                      </a:r>
                    </a:p>
                  </a:txBody>
                  <a:tcPr marL="60960" marR="60960" marT="60960" marB="60960"/>
                </a:tc>
                <a:tc>
                  <a:txBody>
                    <a:bodyPr/>
                    <a:lstStyle/>
                    <a:p>
                      <a:pPr fontAlgn="t" latinLnBrk="0"/>
                      <a:r>
                        <a:rPr lang="en-US" b="0">
                          <a:effectLst/>
                        </a:rPr>
                        <a:t>Customization</a:t>
                      </a:r>
                    </a:p>
                  </a:txBody>
                  <a:tcPr marL="60960" marR="60960" marT="60960" marB="60960"/>
                </a:tc>
                <a:extLst>
                  <a:ext uri="{0D108BD9-81ED-4DB2-BD59-A6C34878D82A}">
                    <a16:rowId xmlns:a16="http://schemas.microsoft.com/office/drawing/2014/main" val="1099212487"/>
                  </a:ext>
                </a:extLst>
              </a:tr>
              <a:tr h="370840">
                <a:tc>
                  <a:txBody>
                    <a:bodyPr/>
                    <a:lstStyle/>
                    <a:p>
                      <a:pPr fontAlgn="base" latinLnBrk="0"/>
                      <a:r>
                        <a:rPr lang="en-US">
                          <a:effectLst/>
                        </a:rPr>
                        <a:t>YOLOv8-seg</a:t>
                      </a:r>
                    </a:p>
                  </a:txBody>
                  <a:tcPr marL="60960" marR="60960" anchor="ctr"/>
                </a:tc>
                <a:tc>
                  <a:txBody>
                    <a:bodyPr/>
                    <a:lstStyle/>
                    <a:p>
                      <a:pPr fontAlgn="base" latinLnBrk="0"/>
                      <a:r>
                        <a:rPr lang="en-US" dirty="0">
                          <a:effectLst/>
                        </a:rPr>
                        <a:t>69%</a:t>
                      </a:r>
                    </a:p>
                  </a:txBody>
                  <a:tcPr marL="60960" marR="60960" anchor="ctr"/>
                </a:tc>
                <a:tc>
                  <a:txBody>
                    <a:bodyPr/>
                    <a:lstStyle/>
                    <a:p>
                      <a:pPr fontAlgn="base" latinLnBrk="0"/>
                      <a:r>
                        <a:rPr lang="en-US">
                          <a:effectLst/>
                        </a:rPr>
                        <a:t>7.8–10.9 ms</a:t>
                      </a:r>
                    </a:p>
                  </a:txBody>
                  <a:tcPr marL="60960" marR="60960" anchor="ctr"/>
                </a:tc>
                <a:tc>
                  <a:txBody>
                    <a:bodyPr/>
                    <a:lstStyle/>
                    <a:p>
                      <a:pPr fontAlgn="base" latinLnBrk="0"/>
                      <a:r>
                        <a:rPr lang="en-US">
                          <a:effectLst/>
                        </a:rPr>
                        <a:t>High</a:t>
                      </a:r>
                    </a:p>
                  </a:txBody>
                  <a:tcPr marL="60960" marR="60960" anchor="ctr"/>
                </a:tc>
                <a:tc>
                  <a:txBody>
                    <a:bodyPr/>
                    <a:lstStyle/>
                    <a:p>
                      <a:pPr fontAlgn="base" latinLnBrk="0"/>
                      <a:r>
                        <a:rPr lang="en-US">
                          <a:effectLst/>
                        </a:rPr>
                        <a:t>Yes</a:t>
                      </a:r>
                    </a:p>
                  </a:txBody>
                  <a:tcPr marL="60960" marR="60960" anchor="ctr"/>
                </a:tc>
                <a:tc>
                  <a:txBody>
                    <a:bodyPr/>
                    <a:lstStyle/>
                    <a:p>
                      <a:pPr fontAlgn="base" latinLnBrk="0"/>
                      <a:r>
                        <a:rPr lang="en-US">
                          <a:effectLst/>
                        </a:rPr>
                        <a:t>Easy</a:t>
                      </a:r>
                    </a:p>
                  </a:txBody>
                  <a:tcPr marL="60960" marR="60960" anchor="ctr"/>
                </a:tc>
                <a:extLst>
                  <a:ext uri="{0D108BD9-81ED-4DB2-BD59-A6C34878D82A}">
                    <a16:rowId xmlns:a16="http://schemas.microsoft.com/office/drawing/2014/main" val="767171123"/>
                  </a:ext>
                </a:extLst>
              </a:tr>
              <a:tr h="370840">
                <a:tc>
                  <a:txBody>
                    <a:bodyPr/>
                    <a:lstStyle/>
                    <a:p>
                      <a:pPr fontAlgn="base" latinLnBrk="0"/>
                      <a:r>
                        <a:rPr lang="en-US">
                          <a:effectLst/>
                        </a:rPr>
                        <a:t>Mask R-CNN</a:t>
                      </a:r>
                    </a:p>
                  </a:txBody>
                  <a:tcPr marL="60960" marR="60960" anchor="ctr"/>
                </a:tc>
                <a:tc>
                  <a:txBody>
                    <a:bodyPr/>
                    <a:lstStyle/>
                    <a:p>
                      <a:pPr fontAlgn="base" latinLnBrk="0"/>
                      <a:r>
                        <a:rPr lang="en-US" dirty="0">
                          <a:effectLst/>
                        </a:rPr>
                        <a:t>36.9%</a:t>
                      </a:r>
                    </a:p>
                  </a:txBody>
                  <a:tcPr marL="60960" marR="60960" anchor="ctr"/>
                </a:tc>
                <a:tc>
                  <a:txBody>
                    <a:bodyPr/>
                    <a:lstStyle/>
                    <a:p>
                      <a:pPr fontAlgn="base" latinLnBrk="0"/>
                      <a:r>
                        <a:rPr lang="en-US">
                          <a:effectLst/>
                        </a:rPr>
                        <a:t>12.8–15.6 ms</a:t>
                      </a:r>
                    </a:p>
                  </a:txBody>
                  <a:tcPr marL="60960" marR="60960" anchor="ctr"/>
                </a:tc>
                <a:tc>
                  <a:txBody>
                    <a:bodyPr/>
                    <a:lstStyle/>
                    <a:p>
                      <a:pPr fontAlgn="base" latinLnBrk="0"/>
                      <a:r>
                        <a:rPr lang="en-US">
                          <a:effectLst/>
                        </a:rPr>
                        <a:t>Lower</a:t>
                      </a:r>
                    </a:p>
                  </a:txBody>
                  <a:tcPr marL="60960" marR="60960" anchor="ctr"/>
                </a:tc>
                <a:tc>
                  <a:txBody>
                    <a:bodyPr/>
                    <a:lstStyle/>
                    <a:p>
                      <a:pPr fontAlgn="base" latinLnBrk="0"/>
                      <a:r>
                        <a:rPr lang="en-US">
                          <a:effectLst/>
                        </a:rPr>
                        <a:t>No</a:t>
                      </a:r>
                    </a:p>
                  </a:txBody>
                  <a:tcPr marL="60960" marR="60960" anchor="ctr"/>
                </a:tc>
                <a:tc>
                  <a:txBody>
                    <a:bodyPr/>
                    <a:lstStyle/>
                    <a:p>
                      <a:pPr fontAlgn="base" latinLnBrk="0"/>
                      <a:r>
                        <a:rPr lang="en-US" dirty="0">
                          <a:effectLst/>
                        </a:rPr>
                        <a:t>Moderate</a:t>
                      </a:r>
                    </a:p>
                  </a:txBody>
                  <a:tcPr marL="60960" marR="60960" anchor="ctr"/>
                </a:tc>
                <a:extLst>
                  <a:ext uri="{0D108BD9-81ED-4DB2-BD59-A6C34878D82A}">
                    <a16:rowId xmlns:a16="http://schemas.microsoft.com/office/drawing/2014/main" val="4086035413"/>
                  </a:ext>
                </a:extLst>
              </a:tr>
            </a:tbl>
          </a:graphicData>
        </a:graphic>
      </p:graphicFrame>
      <p:sp>
        <p:nvSpPr>
          <p:cNvPr id="5" name="Content Placeholder 9">
            <a:extLst>
              <a:ext uri="{FF2B5EF4-FFF2-40B4-BE49-F238E27FC236}">
                <a16:creationId xmlns:a16="http://schemas.microsoft.com/office/drawing/2014/main" id="{B1D24A6D-D6E0-46E8-96E1-AD75C7C13D69}"/>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357573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a:xfrm>
            <a:off x="1097280" y="286603"/>
            <a:ext cx="10058399" cy="1450757"/>
          </a:xfrm>
        </p:spPr>
        <p:txBody>
          <a:bodyPr/>
          <a:lstStyle/>
          <a:p>
            <a:r>
              <a:rPr lang="en-US" dirty="0"/>
              <a:t>Model K-means for Color Detection</a:t>
            </a:r>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p:txBody>
          <a:bodyPr>
            <a:normAutofit/>
          </a:bodyPr>
          <a:lstStyle/>
          <a:p>
            <a:r>
              <a:rPr lang="en-US" b="1" dirty="0"/>
              <a:t>Why K-means?</a:t>
            </a:r>
          </a:p>
          <a:p>
            <a:pPr lvl="1"/>
            <a:r>
              <a:rPr lang="en-US" dirty="0"/>
              <a:t>K-Means is a fast, efficient, and well-understood algorithm for clustering color pixels.</a:t>
            </a:r>
          </a:p>
          <a:p>
            <a:pPr lvl="1"/>
            <a:r>
              <a:rPr lang="en-US" dirty="0"/>
              <a:t>It converges quickly and is easy to implement in standard libraries (</a:t>
            </a:r>
            <a:r>
              <a:rPr lang="en-US" dirty="0" err="1"/>
              <a:t>scikit</a:t>
            </a:r>
            <a:r>
              <a:rPr lang="en-US" dirty="0"/>
              <a:t>-learn, OpenCV)</a:t>
            </a:r>
          </a:p>
          <a:p>
            <a:pPr lvl="1"/>
            <a:r>
              <a:rPr lang="en-US" dirty="0"/>
              <a:t>K-Means directly produces a set of dominant colors (cluster centroids) - main hues in a clothing item</a:t>
            </a:r>
          </a:p>
        </p:txBody>
      </p:sp>
      <p:graphicFrame>
        <p:nvGraphicFramePr>
          <p:cNvPr id="2" name="Table 1">
            <a:extLst>
              <a:ext uri="{FF2B5EF4-FFF2-40B4-BE49-F238E27FC236}">
                <a16:creationId xmlns:a16="http://schemas.microsoft.com/office/drawing/2014/main" id="{CCFF50C8-088E-40E8-90FA-699F46AC8A53}"/>
              </a:ext>
            </a:extLst>
          </p:cNvPr>
          <p:cNvGraphicFramePr>
            <a:graphicFrameLocks noGrp="1"/>
          </p:cNvGraphicFramePr>
          <p:nvPr>
            <p:extLst>
              <p:ext uri="{D42A27DB-BD31-4B8C-83A1-F6EECF244321}">
                <p14:modId xmlns:p14="http://schemas.microsoft.com/office/powerpoint/2010/main" val="4259212432"/>
              </p:ext>
            </p:extLst>
          </p:nvPr>
        </p:nvGraphicFramePr>
        <p:xfrm>
          <a:off x="1097280" y="4066002"/>
          <a:ext cx="10354890" cy="1879600"/>
        </p:xfrm>
        <a:graphic>
          <a:graphicData uri="http://schemas.openxmlformats.org/drawingml/2006/table">
            <a:tbl>
              <a:tblPr firstRow="1" bandRow="1">
                <a:tableStyleId>{5C22544A-7EE6-4342-B048-85BDC9FD1C3A}</a:tableStyleId>
              </a:tblPr>
              <a:tblGrid>
                <a:gridCol w="1476895">
                  <a:extLst>
                    <a:ext uri="{9D8B030D-6E8A-4147-A177-3AD203B41FA5}">
                      <a16:colId xmlns:a16="http://schemas.microsoft.com/office/drawing/2014/main" val="1352184264"/>
                    </a:ext>
                  </a:extLst>
                </a:gridCol>
                <a:gridCol w="1379913">
                  <a:extLst>
                    <a:ext uri="{9D8B030D-6E8A-4147-A177-3AD203B41FA5}">
                      <a16:colId xmlns:a16="http://schemas.microsoft.com/office/drawing/2014/main" val="108830757"/>
                    </a:ext>
                  </a:extLst>
                </a:gridCol>
                <a:gridCol w="1753985">
                  <a:extLst>
                    <a:ext uri="{9D8B030D-6E8A-4147-A177-3AD203B41FA5}">
                      <a16:colId xmlns:a16="http://schemas.microsoft.com/office/drawing/2014/main" val="838147538"/>
                    </a:ext>
                  </a:extLst>
                </a:gridCol>
                <a:gridCol w="2292467">
                  <a:extLst>
                    <a:ext uri="{9D8B030D-6E8A-4147-A177-3AD203B41FA5}">
                      <a16:colId xmlns:a16="http://schemas.microsoft.com/office/drawing/2014/main" val="2521569865"/>
                    </a:ext>
                  </a:extLst>
                </a:gridCol>
                <a:gridCol w="1725815">
                  <a:extLst>
                    <a:ext uri="{9D8B030D-6E8A-4147-A177-3AD203B41FA5}">
                      <a16:colId xmlns:a16="http://schemas.microsoft.com/office/drawing/2014/main" val="2973375541"/>
                    </a:ext>
                  </a:extLst>
                </a:gridCol>
                <a:gridCol w="1725815">
                  <a:extLst>
                    <a:ext uri="{9D8B030D-6E8A-4147-A177-3AD203B41FA5}">
                      <a16:colId xmlns:a16="http://schemas.microsoft.com/office/drawing/2014/main" val="2858908049"/>
                    </a:ext>
                  </a:extLst>
                </a:gridCol>
              </a:tblGrid>
              <a:tr h="0">
                <a:tc>
                  <a:txBody>
                    <a:bodyPr/>
                    <a:lstStyle/>
                    <a:p>
                      <a:pPr fontAlgn="t" latinLnBrk="0"/>
                      <a:r>
                        <a:rPr lang="en-US" b="0">
                          <a:effectLst/>
                        </a:rPr>
                        <a:t>Method</a:t>
                      </a:r>
                    </a:p>
                  </a:txBody>
                  <a:tcPr marL="60960" marR="60960" marT="60960" marB="60960"/>
                </a:tc>
                <a:tc>
                  <a:txBody>
                    <a:bodyPr/>
                    <a:lstStyle/>
                    <a:p>
                      <a:pPr fontAlgn="t" latinLnBrk="0"/>
                      <a:r>
                        <a:rPr lang="en-US" b="0">
                          <a:effectLst/>
                        </a:rPr>
                        <a:t>Speed</a:t>
                      </a:r>
                    </a:p>
                  </a:txBody>
                  <a:tcPr marL="60960" marR="60960" marT="60960" marB="60960"/>
                </a:tc>
                <a:tc>
                  <a:txBody>
                    <a:bodyPr/>
                    <a:lstStyle/>
                    <a:p>
                      <a:pPr fontAlgn="t" latinLnBrk="0"/>
                      <a:r>
                        <a:rPr lang="en-US" b="0">
                          <a:effectLst/>
                        </a:rPr>
                        <a:t>Interpretability</a:t>
                      </a:r>
                    </a:p>
                  </a:txBody>
                  <a:tcPr marL="60960" marR="60960" marT="60960" marB="60960"/>
                </a:tc>
                <a:tc>
                  <a:txBody>
                    <a:bodyPr/>
                    <a:lstStyle/>
                    <a:p>
                      <a:pPr fontAlgn="t" latinLnBrk="0"/>
                      <a:r>
                        <a:rPr lang="en-US" b="0">
                          <a:effectLst/>
                        </a:rPr>
                        <a:t>Accuracy (for color)</a:t>
                      </a:r>
                    </a:p>
                  </a:txBody>
                  <a:tcPr marL="60960" marR="60960" marT="60960" marB="60960"/>
                </a:tc>
                <a:tc>
                  <a:txBody>
                    <a:bodyPr/>
                    <a:lstStyle/>
                    <a:p>
                      <a:pPr fontAlgn="t" latinLnBrk="0"/>
                      <a:r>
                        <a:rPr lang="en-US" b="0">
                          <a:effectLst/>
                        </a:rPr>
                        <a:t>Complexity</a:t>
                      </a:r>
                    </a:p>
                  </a:txBody>
                  <a:tcPr marL="60960" marR="60960" marT="60960" marB="60960"/>
                </a:tc>
                <a:tc>
                  <a:txBody>
                    <a:bodyPr/>
                    <a:lstStyle/>
                    <a:p>
                      <a:pPr fontAlgn="t" latinLnBrk="0"/>
                      <a:r>
                        <a:rPr lang="en-US" b="0">
                          <a:effectLst/>
                        </a:rPr>
                        <a:t>Use in Literature</a:t>
                      </a:r>
                    </a:p>
                  </a:txBody>
                  <a:tcPr marL="60960" marR="60960" marT="60960" marB="60960"/>
                </a:tc>
                <a:extLst>
                  <a:ext uri="{0D108BD9-81ED-4DB2-BD59-A6C34878D82A}">
                    <a16:rowId xmlns:a16="http://schemas.microsoft.com/office/drawing/2014/main" val="32941952"/>
                  </a:ext>
                </a:extLst>
              </a:tr>
              <a:tr h="370840">
                <a:tc>
                  <a:txBody>
                    <a:bodyPr/>
                    <a:lstStyle/>
                    <a:p>
                      <a:pPr fontAlgn="base" latinLnBrk="0"/>
                      <a:r>
                        <a:rPr lang="en-US">
                          <a:effectLst/>
                        </a:rPr>
                        <a:t>K-Means</a:t>
                      </a:r>
                    </a:p>
                  </a:txBody>
                  <a:tcPr marL="60960" marR="60960" anchor="ctr"/>
                </a:tc>
                <a:tc>
                  <a:txBody>
                    <a:bodyPr/>
                    <a:lstStyle/>
                    <a:p>
                      <a:pPr fontAlgn="base" latinLnBrk="0"/>
                      <a:r>
                        <a:rPr lang="en-US">
                          <a:effectLst/>
                        </a:rPr>
                        <a:t>Fast</a:t>
                      </a:r>
                    </a:p>
                  </a:txBody>
                  <a:tcPr marL="60960" marR="60960" anchor="ctr"/>
                </a:tc>
                <a:tc>
                  <a:txBody>
                    <a:bodyPr/>
                    <a:lstStyle/>
                    <a:p>
                      <a:pPr fontAlgn="base" latinLnBrk="0"/>
                      <a:r>
                        <a:rPr lang="en-US">
                          <a:effectLst/>
                        </a:rPr>
                        <a:t>High</a:t>
                      </a:r>
                    </a:p>
                  </a:txBody>
                  <a:tcPr marL="60960" marR="60960" anchor="ctr"/>
                </a:tc>
                <a:tc>
                  <a:txBody>
                    <a:bodyPr/>
                    <a:lstStyle/>
                    <a:p>
                      <a:pPr fontAlgn="base" latinLnBrk="0"/>
                      <a:r>
                        <a:rPr lang="en-US">
                          <a:effectLst/>
                        </a:rPr>
                        <a:t>High (for color)</a:t>
                      </a:r>
                    </a:p>
                  </a:txBody>
                  <a:tcPr marL="60960" marR="60960" anchor="ctr"/>
                </a:tc>
                <a:tc>
                  <a:txBody>
                    <a:bodyPr/>
                    <a:lstStyle/>
                    <a:p>
                      <a:pPr fontAlgn="base" latinLnBrk="0"/>
                      <a:r>
                        <a:rPr lang="en-US">
                          <a:effectLst/>
                        </a:rPr>
                        <a:t>Low</a:t>
                      </a:r>
                    </a:p>
                  </a:txBody>
                  <a:tcPr marL="60960" marR="60960" anchor="ctr"/>
                </a:tc>
                <a:tc>
                  <a:txBody>
                    <a:bodyPr/>
                    <a:lstStyle/>
                    <a:p>
                      <a:pPr fontAlgn="base" latinLnBrk="0"/>
                      <a:r>
                        <a:rPr lang="en-US">
                          <a:effectLst/>
                        </a:rPr>
                        <a:t>Standard</a:t>
                      </a:r>
                    </a:p>
                  </a:txBody>
                  <a:tcPr marL="60960" marR="60960" anchor="ctr"/>
                </a:tc>
                <a:extLst>
                  <a:ext uri="{0D108BD9-81ED-4DB2-BD59-A6C34878D82A}">
                    <a16:rowId xmlns:a16="http://schemas.microsoft.com/office/drawing/2014/main" val="1123945345"/>
                  </a:ext>
                </a:extLst>
              </a:tr>
              <a:tr h="370840">
                <a:tc>
                  <a:txBody>
                    <a:bodyPr/>
                    <a:lstStyle/>
                    <a:p>
                      <a:pPr fontAlgn="base" latinLnBrk="0"/>
                      <a:r>
                        <a:rPr lang="en-US">
                          <a:effectLst/>
                        </a:rPr>
                        <a:t>FCM</a:t>
                      </a:r>
                    </a:p>
                  </a:txBody>
                  <a:tcPr marL="60960" marR="60960" anchor="ctr"/>
                </a:tc>
                <a:tc>
                  <a:txBody>
                    <a:bodyPr/>
                    <a:lstStyle/>
                    <a:p>
                      <a:pPr fontAlgn="base" latinLnBrk="0"/>
                      <a:r>
                        <a:rPr lang="en-US">
                          <a:effectLst/>
                        </a:rPr>
                        <a:t>Slow</a:t>
                      </a:r>
                    </a:p>
                  </a:txBody>
                  <a:tcPr marL="60960" marR="60960" anchor="ctr"/>
                </a:tc>
                <a:tc>
                  <a:txBody>
                    <a:bodyPr/>
                    <a:lstStyle/>
                    <a:p>
                      <a:pPr fontAlgn="base" latinLnBrk="0"/>
                      <a:r>
                        <a:rPr lang="en-US">
                          <a:effectLst/>
                        </a:rPr>
                        <a:t>Medium</a:t>
                      </a:r>
                    </a:p>
                  </a:txBody>
                  <a:tcPr marL="60960" marR="60960" anchor="ctr"/>
                </a:tc>
                <a:tc>
                  <a:txBody>
                    <a:bodyPr/>
                    <a:lstStyle/>
                    <a:p>
                      <a:pPr fontAlgn="base" latinLnBrk="0"/>
                      <a:r>
                        <a:rPr lang="en-US">
                          <a:effectLst/>
                        </a:rPr>
                        <a:t>Higher (complex img)</a:t>
                      </a:r>
                    </a:p>
                  </a:txBody>
                  <a:tcPr marL="60960" marR="60960" anchor="ctr"/>
                </a:tc>
                <a:tc>
                  <a:txBody>
                    <a:bodyPr/>
                    <a:lstStyle/>
                    <a:p>
                      <a:pPr fontAlgn="base" latinLnBrk="0"/>
                      <a:r>
                        <a:rPr lang="en-US">
                          <a:effectLst/>
                        </a:rPr>
                        <a:t>Medium</a:t>
                      </a:r>
                    </a:p>
                  </a:txBody>
                  <a:tcPr marL="60960" marR="60960" anchor="ctr"/>
                </a:tc>
                <a:tc>
                  <a:txBody>
                    <a:bodyPr/>
                    <a:lstStyle/>
                    <a:p>
                      <a:pPr fontAlgn="base" latinLnBrk="0"/>
                      <a:r>
                        <a:rPr lang="en-US">
                          <a:effectLst/>
                        </a:rPr>
                        <a:t>Sometimes</a:t>
                      </a:r>
                    </a:p>
                  </a:txBody>
                  <a:tcPr marL="60960" marR="60960" anchor="ctr"/>
                </a:tc>
                <a:extLst>
                  <a:ext uri="{0D108BD9-81ED-4DB2-BD59-A6C34878D82A}">
                    <a16:rowId xmlns:a16="http://schemas.microsoft.com/office/drawing/2014/main" val="3505750787"/>
                  </a:ext>
                </a:extLst>
              </a:tr>
              <a:tr h="370840">
                <a:tc>
                  <a:txBody>
                    <a:bodyPr/>
                    <a:lstStyle/>
                    <a:p>
                      <a:pPr fontAlgn="base" latinLnBrk="0"/>
                      <a:r>
                        <a:rPr lang="en-US">
                          <a:effectLst/>
                        </a:rPr>
                        <a:t>GMM</a:t>
                      </a:r>
                    </a:p>
                  </a:txBody>
                  <a:tcPr marL="60960" marR="60960" anchor="ctr"/>
                </a:tc>
                <a:tc>
                  <a:txBody>
                    <a:bodyPr/>
                    <a:lstStyle/>
                    <a:p>
                      <a:pPr fontAlgn="base" latinLnBrk="0"/>
                      <a:r>
                        <a:rPr lang="en-US">
                          <a:effectLst/>
                        </a:rPr>
                        <a:t>Slow</a:t>
                      </a:r>
                    </a:p>
                  </a:txBody>
                  <a:tcPr marL="60960" marR="60960" anchor="ctr"/>
                </a:tc>
                <a:tc>
                  <a:txBody>
                    <a:bodyPr/>
                    <a:lstStyle/>
                    <a:p>
                      <a:pPr fontAlgn="base" latinLnBrk="0"/>
                      <a:r>
                        <a:rPr lang="en-US">
                          <a:effectLst/>
                        </a:rPr>
                        <a:t>Medium</a:t>
                      </a:r>
                    </a:p>
                  </a:txBody>
                  <a:tcPr marL="60960" marR="60960" anchor="ctr"/>
                </a:tc>
                <a:tc>
                  <a:txBody>
                    <a:bodyPr/>
                    <a:lstStyle/>
                    <a:p>
                      <a:pPr fontAlgn="base" latinLnBrk="0"/>
                      <a:r>
                        <a:rPr lang="en-US">
                          <a:effectLst/>
                        </a:rPr>
                        <a:t>High (non-spherical)</a:t>
                      </a:r>
                    </a:p>
                  </a:txBody>
                  <a:tcPr marL="60960" marR="60960" anchor="ctr"/>
                </a:tc>
                <a:tc>
                  <a:txBody>
                    <a:bodyPr/>
                    <a:lstStyle/>
                    <a:p>
                      <a:pPr fontAlgn="base" latinLnBrk="0"/>
                      <a:r>
                        <a:rPr lang="en-US">
                          <a:effectLst/>
                        </a:rPr>
                        <a:t>High</a:t>
                      </a:r>
                    </a:p>
                  </a:txBody>
                  <a:tcPr marL="60960" marR="60960" anchor="ctr"/>
                </a:tc>
                <a:tc>
                  <a:txBody>
                    <a:bodyPr/>
                    <a:lstStyle/>
                    <a:p>
                      <a:pPr fontAlgn="base" latinLnBrk="0"/>
                      <a:r>
                        <a:rPr lang="en-US">
                          <a:effectLst/>
                        </a:rPr>
                        <a:t>Rare</a:t>
                      </a:r>
                    </a:p>
                  </a:txBody>
                  <a:tcPr marL="60960" marR="60960" anchor="ctr"/>
                </a:tc>
                <a:extLst>
                  <a:ext uri="{0D108BD9-81ED-4DB2-BD59-A6C34878D82A}">
                    <a16:rowId xmlns:a16="http://schemas.microsoft.com/office/drawing/2014/main" val="128597044"/>
                  </a:ext>
                </a:extLst>
              </a:tr>
              <a:tr h="370840">
                <a:tc>
                  <a:txBody>
                    <a:bodyPr/>
                    <a:lstStyle/>
                    <a:p>
                      <a:pPr fontAlgn="base" latinLnBrk="0"/>
                      <a:r>
                        <a:rPr lang="en-US">
                          <a:effectLst/>
                        </a:rPr>
                        <a:t>SOM</a:t>
                      </a:r>
                    </a:p>
                  </a:txBody>
                  <a:tcPr marL="60960" marR="60960" anchor="ctr"/>
                </a:tc>
                <a:tc>
                  <a:txBody>
                    <a:bodyPr/>
                    <a:lstStyle/>
                    <a:p>
                      <a:pPr fontAlgn="base" latinLnBrk="0"/>
                      <a:r>
                        <a:rPr lang="en-US">
                          <a:effectLst/>
                        </a:rPr>
                        <a:t>Very Slow</a:t>
                      </a:r>
                    </a:p>
                  </a:txBody>
                  <a:tcPr marL="60960" marR="60960" anchor="ctr"/>
                </a:tc>
                <a:tc>
                  <a:txBody>
                    <a:bodyPr/>
                    <a:lstStyle/>
                    <a:p>
                      <a:pPr fontAlgn="base" latinLnBrk="0"/>
                      <a:r>
                        <a:rPr lang="en-US">
                          <a:effectLst/>
                        </a:rPr>
                        <a:t>Medium</a:t>
                      </a:r>
                    </a:p>
                  </a:txBody>
                  <a:tcPr marL="60960" marR="60960" anchor="ctr"/>
                </a:tc>
                <a:tc>
                  <a:txBody>
                    <a:bodyPr/>
                    <a:lstStyle/>
                    <a:p>
                      <a:pPr fontAlgn="base" latinLnBrk="0"/>
                      <a:r>
                        <a:rPr lang="en-US">
                          <a:effectLst/>
                        </a:rPr>
                        <a:t>High</a:t>
                      </a:r>
                    </a:p>
                  </a:txBody>
                  <a:tcPr marL="60960" marR="60960" anchor="ctr"/>
                </a:tc>
                <a:tc>
                  <a:txBody>
                    <a:bodyPr/>
                    <a:lstStyle/>
                    <a:p>
                      <a:pPr fontAlgn="base" latinLnBrk="0"/>
                      <a:r>
                        <a:rPr lang="en-US">
                          <a:effectLst/>
                        </a:rPr>
                        <a:t>High</a:t>
                      </a:r>
                    </a:p>
                  </a:txBody>
                  <a:tcPr marL="60960" marR="60960" anchor="ctr"/>
                </a:tc>
                <a:tc>
                  <a:txBody>
                    <a:bodyPr/>
                    <a:lstStyle/>
                    <a:p>
                      <a:pPr fontAlgn="base" latinLnBrk="0"/>
                      <a:r>
                        <a:rPr lang="en-US" dirty="0">
                          <a:effectLst/>
                        </a:rPr>
                        <a:t>Rare</a:t>
                      </a:r>
                    </a:p>
                  </a:txBody>
                  <a:tcPr marL="60960" marR="60960" anchor="ctr"/>
                </a:tc>
                <a:extLst>
                  <a:ext uri="{0D108BD9-81ED-4DB2-BD59-A6C34878D82A}">
                    <a16:rowId xmlns:a16="http://schemas.microsoft.com/office/drawing/2014/main" val="2404547283"/>
                  </a:ext>
                </a:extLst>
              </a:tr>
            </a:tbl>
          </a:graphicData>
        </a:graphic>
      </p:graphicFrame>
      <p:sp>
        <p:nvSpPr>
          <p:cNvPr id="5" name="Content Placeholder 9">
            <a:extLst>
              <a:ext uri="{FF2B5EF4-FFF2-40B4-BE49-F238E27FC236}">
                <a16:creationId xmlns:a16="http://schemas.microsoft.com/office/drawing/2014/main" id="{4B031552-EDFF-4578-80E9-C6E4DA7FFD71}"/>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83744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a:xfrm>
            <a:off x="1097280" y="286603"/>
            <a:ext cx="10058399" cy="1450757"/>
          </a:xfrm>
        </p:spPr>
        <p:txBody>
          <a:bodyPr/>
          <a:lstStyle/>
          <a:p>
            <a:r>
              <a:rPr lang="en-US" dirty="0"/>
              <a:t>Model K-means for Color Detection</a:t>
            </a:r>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p:txBody>
          <a:bodyPr>
            <a:normAutofit/>
          </a:bodyPr>
          <a:lstStyle/>
          <a:p>
            <a:r>
              <a:rPr lang="en-US" b="1" dirty="0"/>
              <a:t>Unsupervised Learning Applications</a:t>
            </a:r>
          </a:p>
          <a:p>
            <a:pPr lvl="1"/>
            <a:r>
              <a:rPr lang="en-US" dirty="0"/>
              <a:t>No labeled color data → Discover natural color groupings</a:t>
            </a:r>
          </a:p>
          <a:p>
            <a:pPr lvl="1"/>
            <a:r>
              <a:rPr lang="en-US" dirty="0"/>
              <a:t>Clustering objective: Group similar colors without supervision</a:t>
            </a:r>
          </a:p>
          <a:p>
            <a:pPr lvl="1"/>
            <a:r>
              <a:rPr lang="en-US" dirty="0"/>
              <a:t>Feature extraction: Reduce thousands of pixels → 5 dominant colors</a:t>
            </a:r>
          </a:p>
        </p:txBody>
      </p:sp>
      <p:sp>
        <p:nvSpPr>
          <p:cNvPr id="5" name="Content Placeholder 9">
            <a:extLst>
              <a:ext uri="{FF2B5EF4-FFF2-40B4-BE49-F238E27FC236}">
                <a16:creationId xmlns:a16="http://schemas.microsoft.com/office/drawing/2014/main" id="{4B031552-EDFF-4578-80E9-C6E4DA7FFD71}"/>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
        <p:nvSpPr>
          <p:cNvPr id="6" name="TextBox 5">
            <a:extLst>
              <a:ext uri="{FF2B5EF4-FFF2-40B4-BE49-F238E27FC236}">
                <a16:creationId xmlns:a16="http://schemas.microsoft.com/office/drawing/2014/main" id="{DF12808E-1C97-45E1-AE23-5709ECC2F533}"/>
              </a:ext>
            </a:extLst>
          </p:cNvPr>
          <p:cNvSpPr txBox="1"/>
          <p:nvPr/>
        </p:nvSpPr>
        <p:spPr>
          <a:xfrm>
            <a:off x="1097280" y="3830320"/>
            <a:ext cx="9696885" cy="2308324"/>
          </a:xfrm>
          <a:prstGeom prst="rect">
            <a:avLst/>
          </a:prstGeom>
          <a:noFill/>
          <a:ln>
            <a:solidFill>
              <a:schemeClr val="accent1"/>
            </a:solidFill>
          </a:ln>
        </p:spPr>
        <p:txBody>
          <a:bodyPr wrap="none" rtlCol="0">
            <a:spAutoFit/>
          </a:bodyPr>
          <a:lstStyle/>
          <a:p>
            <a:r>
              <a:rPr lang="en-US" sz="1800" dirty="0">
                <a:latin typeface="Courier New" panose="02070309020205020404" pitchFamily="49" charset="0"/>
                <a:cs typeface="Courier New" panose="02070309020205020404" pitchFamily="49" charset="0"/>
              </a:rPr>
              <a:t># PSEUDOCODE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Applied K-means in RGB color space for better perceptual clustering</a:t>
            </a:r>
          </a:p>
          <a:p>
            <a:r>
              <a:rPr lang="en-US" dirty="0" err="1">
                <a:latin typeface="Courier New" panose="02070309020205020404" pitchFamily="49" charset="0"/>
                <a:cs typeface="Courier New" panose="02070309020205020404" pitchFamily="49" charset="0"/>
              </a:rPr>
              <a:t>masked_pixels</a:t>
            </a:r>
            <a:r>
              <a:rPr lang="en-US" dirty="0">
                <a:latin typeface="Courier New" panose="02070309020205020404" pitchFamily="49" charset="0"/>
                <a:cs typeface="Courier New" panose="02070309020205020404" pitchFamily="49" charset="0"/>
              </a:rPr>
              <a:t> = image[</a:t>
            </a:r>
            <a:r>
              <a:rPr lang="en-US" dirty="0" err="1">
                <a:latin typeface="Courier New" panose="02070309020205020404" pitchFamily="49" charset="0"/>
                <a:cs typeface="Courier New" panose="02070309020205020404" pitchFamily="49" charset="0"/>
              </a:rPr>
              <a:t>segmentation_mask</a:t>
            </a:r>
            <a:r>
              <a:rPr lang="en-US" dirty="0">
                <a:latin typeface="Courier New" panose="02070309020205020404" pitchFamily="49" charset="0"/>
                <a:cs typeface="Courier New" panose="02070309020205020404" pitchFamily="49" charset="0"/>
              </a:rPr>
              <a:t> &gt; 0]</a:t>
            </a:r>
          </a:p>
          <a:p>
            <a:r>
              <a:rPr lang="en-US" dirty="0" err="1">
                <a:latin typeface="Courier New" panose="02070309020205020404" pitchFamily="49" charset="0"/>
                <a:cs typeface="Courier New" panose="02070309020205020404" pitchFamily="49" charset="0"/>
              </a:rPr>
              <a:t>rgb_pixels</a:t>
            </a:r>
            <a:r>
              <a:rPr lang="en-US" dirty="0">
                <a:latin typeface="Courier New" panose="02070309020205020404" pitchFamily="49" charset="0"/>
                <a:cs typeface="Courier New" panose="02070309020205020404" pitchFamily="49" charset="0"/>
              </a:rPr>
              <a:t> = cv2.cvtColor(</a:t>
            </a:r>
            <a:r>
              <a:rPr lang="en-US" dirty="0" err="1">
                <a:latin typeface="Courier New" panose="02070309020205020404" pitchFamily="49" charset="0"/>
                <a:cs typeface="Courier New" panose="02070309020205020404" pitchFamily="49" charset="0"/>
              </a:rPr>
              <a:t>masked_pixels</a:t>
            </a:r>
            <a:r>
              <a:rPr lang="en-US" dirty="0">
                <a:latin typeface="Courier New" panose="02070309020205020404" pitchFamily="49" charset="0"/>
                <a:cs typeface="Courier New" panose="02070309020205020404" pitchFamily="49" charset="0"/>
              </a:rPr>
              <a:t>, cv2.COLOR_RGB)</a:t>
            </a:r>
          </a:p>
          <a:p>
            <a:r>
              <a:rPr lang="en-US" dirty="0" err="1">
                <a:latin typeface="Courier New" panose="02070309020205020404" pitchFamily="49" charset="0"/>
                <a:cs typeface="Courier New" panose="02070309020205020404" pitchFamily="49" charset="0"/>
              </a:rPr>
              <a:t>kmeans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KMeans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n_clusters</a:t>
            </a:r>
            <a:r>
              <a:rPr lang="en-US" dirty="0">
                <a:latin typeface="Courier New" panose="02070309020205020404" pitchFamily="49" charset="0"/>
                <a:cs typeface="Courier New" panose="02070309020205020404" pitchFamily="49" charset="0"/>
              </a:rPr>
              <a:t>=5, </a:t>
            </a:r>
            <a:r>
              <a:rPr lang="en-US" dirty="0" err="1">
                <a:latin typeface="Courier New" panose="02070309020205020404" pitchFamily="49" charset="0"/>
                <a:cs typeface="Courier New" panose="02070309020205020404" pitchFamily="49" charset="0"/>
              </a:rPr>
              <a:t>random_state</a:t>
            </a:r>
            <a:r>
              <a:rPr lang="en-US" dirty="0">
                <a:latin typeface="Courier New" panose="02070309020205020404" pitchFamily="49" charset="0"/>
                <a:cs typeface="Courier New" panose="02070309020205020404" pitchFamily="49" charset="0"/>
              </a:rPr>
              <a:t>=42)</a:t>
            </a:r>
          </a:p>
          <a:p>
            <a:r>
              <a:rPr lang="en-US" dirty="0" err="1">
                <a:latin typeface="Courier New" panose="02070309020205020404" pitchFamily="49" charset="0"/>
                <a:cs typeface="Courier New" panose="02070309020205020404" pitchFamily="49" charset="0"/>
              </a:rPr>
              <a:t>dominant_colors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kmeans.fit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hsv_pixels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cluster_centers</a:t>
            </a:r>
            <a:r>
              <a:rPr lang="en-US" dirty="0">
                <a:latin typeface="Courier New" panose="02070309020205020404" pitchFamily="49" charset="0"/>
                <a:cs typeface="Courier New" panose="02070309020205020404" pitchFamily="49" charset="0"/>
              </a:rPr>
              <a:t>_</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400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F7505-CE72-4DE0-A07C-7643C719B421}"/>
              </a:ext>
            </a:extLst>
          </p:cNvPr>
          <p:cNvSpPr>
            <a:spLocks noGrp="1"/>
          </p:cNvSpPr>
          <p:nvPr>
            <p:ph type="title"/>
          </p:nvPr>
        </p:nvSpPr>
        <p:spPr>
          <a:xfrm>
            <a:off x="1097280" y="286603"/>
            <a:ext cx="10058399" cy="1450757"/>
          </a:xfrm>
        </p:spPr>
        <p:txBody>
          <a:bodyPr/>
          <a:lstStyle/>
          <a:p>
            <a:r>
              <a:rPr lang="en-US" dirty="0"/>
              <a:t>Color Theory Integration</a:t>
            </a:r>
          </a:p>
        </p:txBody>
      </p:sp>
      <p:sp>
        <p:nvSpPr>
          <p:cNvPr id="4" name="Content Placeholder 3">
            <a:extLst>
              <a:ext uri="{FF2B5EF4-FFF2-40B4-BE49-F238E27FC236}">
                <a16:creationId xmlns:a16="http://schemas.microsoft.com/office/drawing/2014/main" id="{0339901C-53A9-45E9-B024-9B3D2AB95825}"/>
              </a:ext>
            </a:extLst>
          </p:cNvPr>
          <p:cNvSpPr>
            <a:spLocks noGrp="1"/>
          </p:cNvSpPr>
          <p:nvPr>
            <p:ph idx="1"/>
          </p:nvPr>
        </p:nvSpPr>
        <p:spPr>
          <a:xfrm>
            <a:off x="1216548" y="2108201"/>
            <a:ext cx="10058400" cy="3906519"/>
          </a:xfrm>
        </p:spPr>
        <p:txBody>
          <a:bodyPr>
            <a:normAutofit/>
          </a:bodyPr>
          <a:lstStyle/>
          <a:p>
            <a:pPr marL="0" indent="0">
              <a:buNone/>
            </a:pPr>
            <a:r>
              <a:rPr lang="en-US" b="1" dirty="0"/>
              <a:t>HSV Color Space Analysis</a:t>
            </a:r>
          </a:p>
          <a:p>
            <a:pPr lvl="1"/>
            <a:r>
              <a:rPr lang="en-US" b="1" dirty="0"/>
              <a:t>Hue (H):</a:t>
            </a:r>
            <a:r>
              <a:rPr lang="en-US" dirty="0"/>
              <a:t> Determines warm vs. cool classification</a:t>
            </a:r>
          </a:p>
          <a:p>
            <a:pPr lvl="2"/>
            <a:r>
              <a:rPr lang="en-US" dirty="0"/>
              <a:t>Warm: 0-60° (reds, oranges, yellows)</a:t>
            </a:r>
          </a:p>
          <a:p>
            <a:pPr lvl="2"/>
            <a:r>
              <a:rPr lang="en-US" dirty="0"/>
              <a:t>Cool: 180-300° (blues, greens, purples)</a:t>
            </a:r>
          </a:p>
          <a:p>
            <a:pPr lvl="1"/>
            <a:r>
              <a:rPr lang="en-US" b="1" dirty="0"/>
              <a:t>Saturation (S): </a:t>
            </a:r>
            <a:r>
              <a:rPr lang="en-US" dirty="0"/>
              <a:t>Color intensity and vibrancy</a:t>
            </a:r>
          </a:p>
          <a:p>
            <a:pPr lvl="1"/>
            <a:r>
              <a:rPr lang="en-US" b="1" dirty="0"/>
              <a:t>Value (V): </a:t>
            </a:r>
            <a:r>
              <a:rPr lang="en-US" dirty="0"/>
              <a:t>Brightness level</a:t>
            </a:r>
          </a:p>
          <a:p>
            <a:pPr marL="0" indent="0">
              <a:buNone/>
            </a:pPr>
            <a:r>
              <a:rPr lang="en-US" b="1" dirty="0"/>
              <a:t>Fashion Color Harmony Rules</a:t>
            </a:r>
          </a:p>
          <a:p>
            <a:pPr lvl="1"/>
            <a:r>
              <a:rPr lang="en-US" dirty="0"/>
              <a:t>Complementary Colors: Opposite on color wheel (high contrast)</a:t>
            </a:r>
          </a:p>
          <a:p>
            <a:pPr lvl="1"/>
            <a:r>
              <a:rPr lang="en-US" dirty="0"/>
              <a:t>Analogous Colors: Adjacent colors (harmonious)</a:t>
            </a:r>
          </a:p>
          <a:p>
            <a:pPr lvl="1"/>
            <a:r>
              <a:rPr lang="en-US" dirty="0"/>
              <a:t>Triadic Colors: Equally spaced (balanced vibrancy)</a:t>
            </a:r>
          </a:p>
          <a:p>
            <a:pPr lvl="1"/>
            <a:r>
              <a:rPr lang="en-US" dirty="0"/>
              <a:t>Rule of Three: Maximum 3 colors per outfit</a:t>
            </a:r>
          </a:p>
        </p:txBody>
      </p:sp>
      <p:sp>
        <p:nvSpPr>
          <p:cNvPr id="5" name="Content Placeholder 9">
            <a:extLst>
              <a:ext uri="{FF2B5EF4-FFF2-40B4-BE49-F238E27FC236}">
                <a16:creationId xmlns:a16="http://schemas.microsoft.com/office/drawing/2014/main" id="{4B031552-EDFF-4578-80E9-C6E4DA7FFD71}"/>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pic>
        <p:nvPicPr>
          <p:cNvPr id="2" name="Picture 1">
            <a:extLst>
              <a:ext uri="{FF2B5EF4-FFF2-40B4-BE49-F238E27FC236}">
                <a16:creationId xmlns:a16="http://schemas.microsoft.com/office/drawing/2014/main" id="{28FAC064-69DD-4DF1-8C14-E95942CCF628}"/>
              </a:ext>
            </a:extLst>
          </p:cNvPr>
          <p:cNvPicPr>
            <a:picLocks noChangeAspect="1"/>
          </p:cNvPicPr>
          <p:nvPr/>
        </p:nvPicPr>
        <p:blipFill>
          <a:blip r:embed="rId3"/>
          <a:stretch>
            <a:fillRect/>
          </a:stretch>
        </p:blipFill>
        <p:spPr>
          <a:xfrm>
            <a:off x="7886062" y="2108200"/>
            <a:ext cx="3922292" cy="3906519"/>
          </a:xfrm>
          <a:prstGeom prst="rect">
            <a:avLst/>
          </a:prstGeom>
        </p:spPr>
      </p:pic>
    </p:spTree>
    <p:extLst>
      <p:ext uri="{BB962C8B-B14F-4D97-AF65-F5344CB8AC3E}">
        <p14:creationId xmlns:p14="http://schemas.microsoft.com/office/powerpoint/2010/main" val="313761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A92A-B029-42AA-9956-D9AD5D032AA4}"/>
              </a:ext>
            </a:extLst>
          </p:cNvPr>
          <p:cNvSpPr>
            <a:spLocks noGrp="1"/>
          </p:cNvSpPr>
          <p:nvPr>
            <p:ph type="title"/>
          </p:nvPr>
        </p:nvSpPr>
        <p:spPr/>
        <p:txBody>
          <a:bodyPr/>
          <a:lstStyle/>
          <a:p>
            <a:r>
              <a:rPr lang="en-US" dirty="0"/>
              <a:t>Color Matching Algorithm</a:t>
            </a:r>
          </a:p>
        </p:txBody>
      </p:sp>
      <p:sp>
        <p:nvSpPr>
          <p:cNvPr id="3" name="Content Placeholder 2">
            <a:extLst>
              <a:ext uri="{FF2B5EF4-FFF2-40B4-BE49-F238E27FC236}">
                <a16:creationId xmlns:a16="http://schemas.microsoft.com/office/drawing/2014/main" id="{CD04BC2F-872A-4EC9-A160-5B238312703D}"/>
              </a:ext>
            </a:extLst>
          </p:cNvPr>
          <p:cNvSpPr>
            <a:spLocks noGrp="1"/>
          </p:cNvSpPr>
          <p:nvPr>
            <p:ph idx="1"/>
          </p:nvPr>
        </p:nvSpPr>
        <p:spPr>
          <a:xfrm>
            <a:off x="1216548" y="2108201"/>
            <a:ext cx="3639932" cy="3760891"/>
          </a:xfrm>
        </p:spPr>
        <p:txBody>
          <a:bodyPr>
            <a:normAutofit/>
          </a:bodyPr>
          <a:lstStyle/>
          <a:p>
            <a:pPr marL="0" indent="0">
              <a:buNone/>
            </a:pPr>
            <a:r>
              <a:rPr lang="en-US" sz="2400" b="1" dirty="0"/>
              <a:t>Clash Detection Logic</a:t>
            </a:r>
          </a:p>
          <a:p>
            <a:pPr marL="0" indent="0">
              <a:buNone/>
            </a:pPr>
            <a:endParaRPr lang="en-US" sz="100" b="1" dirty="0"/>
          </a:p>
          <a:p>
            <a:pPr lvl="1"/>
            <a:r>
              <a:rPr lang="en-US" sz="2000" b="1" dirty="0"/>
              <a:t>Temperature Mixing</a:t>
            </a:r>
            <a:r>
              <a:rPr lang="en-US" sz="2000" dirty="0"/>
              <a:t>: Avoid excessive warm + cool combinations</a:t>
            </a:r>
          </a:p>
          <a:p>
            <a:pPr lvl="1"/>
            <a:r>
              <a:rPr lang="en-US" sz="2000" b="1" dirty="0"/>
              <a:t>Saturation Balance: </a:t>
            </a:r>
            <a:r>
              <a:rPr lang="en-US" sz="2000" dirty="0"/>
              <a:t>Prevent overwhelming bright colors</a:t>
            </a:r>
          </a:p>
          <a:p>
            <a:pPr lvl="1"/>
            <a:r>
              <a:rPr lang="en-US" sz="2000" b="1" dirty="0"/>
              <a:t>Value Contrast: </a:t>
            </a:r>
            <a:r>
              <a:rPr lang="en-US" sz="2000" dirty="0"/>
              <a:t>Ensure sufficient light/dark balance</a:t>
            </a:r>
          </a:p>
          <a:p>
            <a:endParaRPr lang="en-US" sz="2400" dirty="0"/>
          </a:p>
        </p:txBody>
      </p:sp>
      <p:sp>
        <p:nvSpPr>
          <p:cNvPr id="4" name="TextBox 3">
            <a:extLst>
              <a:ext uri="{FF2B5EF4-FFF2-40B4-BE49-F238E27FC236}">
                <a16:creationId xmlns:a16="http://schemas.microsoft.com/office/drawing/2014/main" id="{C7053874-7337-433F-844F-00A765778226}"/>
              </a:ext>
            </a:extLst>
          </p:cNvPr>
          <p:cNvSpPr txBox="1"/>
          <p:nvPr/>
        </p:nvSpPr>
        <p:spPr>
          <a:xfrm>
            <a:off x="5049521" y="2123442"/>
            <a:ext cx="6705600" cy="3539430"/>
          </a:xfrm>
          <a:prstGeom prst="rect">
            <a:avLst/>
          </a:prstGeom>
          <a:noFill/>
          <a:ln>
            <a:solidFill>
              <a:schemeClr val="accent1"/>
            </a:solidFill>
          </a:ln>
        </p:spPr>
        <p:txBody>
          <a:bodyPr wrap="square" rtlCol="0">
            <a:spAutoFit/>
          </a:bodyPr>
          <a:lstStyle/>
          <a:p>
            <a:r>
              <a:rPr lang="en-US" sz="1600" dirty="0">
                <a:latin typeface="Courier New" panose="02070309020205020404" pitchFamily="49" charset="0"/>
                <a:cs typeface="Courier New" panose="02070309020205020404" pitchFamily="49" charset="0"/>
              </a:rPr>
              <a:t># PSEUDOCODE</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def </a:t>
            </a:r>
            <a:r>
              <a:rPr lang="en-US" sz="1600" dirty="0" err="1">
                <a:latin typeface="Courier New" panose="02070309020205020404" pitchFamily="49" charset="0"/>
                <a:cs typeface="Courier New" panose="02070309020205020404" pitchFamily="49" charset="0"/>
              </a:rPr>
              <a:t>assess_color_harmony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detected_colors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1. Classify warm/cool/neutral</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color_temperatures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classify_temperature</a:t>
            </a:r>
            <a:r>
              <a:rPr lang="en-US" sz="1600" dirty="0">
                <a:latin typeface="Courier New" panose="02070309020205020404" pitchFamily="49" charset="0"/>
                <a:cs typeface="Courier New" panose="02070309020205020404" pitchFamily="49" charset="0"/>
              </a:rPr>
              <a:t>(colors)</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2. Check color theory rules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harmony_score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calculate_harmony</a:t>
            </a:r>
            <a:r>
              <a:rPr lang="en-US" sz="1600" dirty="0">
                <a:latin typeface="Courier New" panose="02070309020205020404" pitchFamily="49" charset="0"/>
                <a:cs typeface="Courier New" panose="02070309020205020404" pitchFamily="49" charset="0"/>
              </a:rPr>
              <a:t>(colors)</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3. Identify clashing items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clashing_items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find_clashes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color_temperatures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harmony_score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harmony_assessment</a:t>
            </a:r>
            <a:r>
              <a:rPr lang="en-US" sz="1600" dirty="0">
                <a:latin typeface="Courier New" panose="02070309020205020404" pitchFamily="49" charset="0"/>
                <a:cs typeface="Courier New" panose="02070309020205020404" pitchFamily="49" charset="0"/>
              </a:rPr>
              <a:t>, recommendations</a:t>
            </a:r>
          </a:p>
        </p:txBody>
      </p:sp>
      <p:sp>
        <p:nvSpPr>
          <p:cNvPr id="5" name="Content Placeholder 9">
            <a:extLst>
              <a:ext uri="{FF2B5EF4-FFF2-40B4-BE49-F238E27FC236}">
                <a16:creationId xmlns:a16="http://schemas.microsoft.com/office/drawing/2014/main" id="{14E28AEF-CC81-4445-A1BD-4826926B5F92}"/>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770090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A5C30F-185D-413F-9005-B41DD0FA0924}"/>
              </a:ext>
            </a:extLst>
          </p:cNvPr>
          <p:cNvSpPr>
            <a:spLocks noGrp="1"/>
          </p:cNvSpPr>
          <p:nvPr>
            <p:ph type="title"/>
          </p:nvPr>
        </p:nvSpPr>
        <p:spPr/>
        <p:txBody>
          <a:bodyPr/>
          <a:lstStyle/>
          <a:p>
            <a:r>
              <a:rPr lang="en-US" dirty="0"/>
              <a:t>Agenda</a:t>
            </a:r>
          </a:p>
        </p:txBody>
      </p:sp>
      <p:sp>
        <p:nvSpPr>
          <p:cNvPr id="10" name="Content Placeholder 9">
            <a:extLst>
              <a:ext uri="{FF2B5EF4-FFF2-40B4-BE49-F238E27FC236}">
                <a16:creationId xmlns:a16="http://schemas.microsoft.com/office/drawing/2014/main" id="{40FC70B0-5D08-4BDC-852E-3FD7214DA9BD}"/>
              </a:ext>
            </a:extLst>
          </p:cNvPr>
          <p:cNvSpPr>
            <a:spLocks noGrp="1"/>
          </p:cNvSpPr>
          <p:nvPr>
            <p:ph idx="1"/>
          </p:nvPr>
        </p:nvSpPr>
        <p:spPr>
          <a:xfrm>
            <a:off x="6071015" y="723901"/>
            <a:ext cx="5145625" cy="4104132"/>
          </a:xfrm>
        </p:spPr>
        <p:txBody>
          <a:bodyPr numCol="2">
            <a:normAutofit/>
          </a:bodyPr>
          <a:lstStyle/>
          <a:p>
            <a:pPr marL="0" indent="0">
              <a:spcBef>
                <a:spcPts val="0"/>
              </a:spcBef>
              <a:spcAft>
                <a:spcPts val="0"/>
              </a:spcAft>
              <a:buNone/>
            </a:pPr>
            <a:r>
              <a:rPr lang="en-US" b="1" dirty="0"/>
              <a:t>Intro</a:t>
            </a:r>
          </a:p>
          <a:p>
            <a:pPr marL="0" indent="0">
              <a:spcBef>
                <a:spcPts val="0"/>
              </a:spcBef>
              <a:spcAft>
                <a:spcPts val="0"/>
              </a:spcAft>
              <a:buNone/>
            </a:pPr>
            <a:r>
              <a:rPr lang="en-US" sz="1600" dirty="0">
                <a:latin typeface="+mj-lt"/>
              </a:rPr>
              <a:t>Problem Statement</a:t>
            </a:r>
          </a:p>
          <a:p>
            <a:pPr marL="0" indent="0">
              <a:spcBef>
                <a:spcPts val="0"/>
              </a:spcBef>
              <a:spcAft>
                <a:spcPts val="0"/>
              </a:spcAft>
              <a:buNone/>
            </a:pPr>
            <a:r>
              <a:rPr lang="en-US" sz="1600" dirty="0">
                <a:latin typeface="+mj-lt"/>
              </a:rPr>
              <a:t>Motivation </a:t>
            </a:r>
          </a:p>
          <a:p>
            <a:pPr marL="0" indent="0">
              <a:spcBef>
                <a:spcPts val="0"/>
              </a:spcBef>
              <a:spcAft>
                <a:spcPts val="0"/>
              </a:spcAft>
              <a:buNone/>
            </a:pPr>
            <a:r>
              <a:rPr lang="en-US" sz="1600" dirty="0">
                <a:latin typeface="+mj-lt"/>
              </a:rPr>
              <a:t>Benchmarking</a:t>
            </a:r>
          </a:p>
          <a:p>
            <a:pPr marL="0" indent="0">
              <a:spcBef>
                <a:spcPts val="0"/>
              </a:spcBef>
              <a:spcAft>
                <a:spcPts val="0"/>
              </a:spcAft>
              <a:buNone/>
            </a:pPr>
            <a:endParaRPr lang="en-US" dirty="0"/>
          </a:p>
          <a:p>
            <a:pPr marL="0" indent="0">
              <a:spcBef>
                <a:spcPts val="0"/>
              </a:spcBef>
              <a:spcAft>
                <a:spcPts val="0"/>
              </a:spcAft>
              <a:buNone/>
            </a:pPr>
            <a:r>
              <a:rPr lang="en-US" b="1" dirty="0"/>
              <a:t>Design</a:t>
            </a:r>
          </a:p>
          <a:p>
            <a:pPr marL="0" lvl="0" indent="0">
              <a:spcBef>
                <a:spcPts val="0"/>
              </a:spcBef>
              <a:spcAft>
                <a:spcPts val="0"/>
              </a:spcAft>
              <a:buNone/>
            </a:pPr>
            <a:r>
              <a:rPr lang="en-US" sz="1600" dirty="0">
                <a:latin typeface="+mj-lt"/>
              </a:rPr>
              <a:t>System Architecture Overview</a:t>
            </a:r>
          </a:p>
          <a:p>
            <a:pPr marL="0" lvl="0" indent="0">
              <a:spcBef>
                <a:spcPts val="0"/>
              </a:spcBef>
              <a:spcAft>
                <a:spcPts val="0"/>
              </a:spcAft>
              <a:buNone/>
            </a:pPr>
            <a:r>
              <a:rPr lang="en-US" sz="1600" dirty="0">
                <a:latin typeface="+mj-lt"/>
              </a:rPr>
              <a:t>DL Models Architecture</a:t>
            </a:r>
          </a:p>
          <a:p>
            <a:pPr marL="0" lvl="0" indent="0">
              <a:spcBef>
                <a:spcPts val="0"/>
              </a:spcBef>
              <a:spcAft>
                <a:spcPts val="0"/>
              </a:spcAft>
              <a:buNone/>
            </a:pPr>
            <a:r>
              <a:rPr lang="en-US" sz="1600" dirty="0">
                <a:latin typeface="+mj-lt"/>
              </a:rPr>
              <a:t>Color Theory Integration</a:t>
            </a:r>
          </a:p>
          <a:p>
            <a:pPr marL="0" lvl="0" indent="0">
              <a:spcBef>
                <a:spcPts val="0"/>
              </a:spcBef>
              <a:spcAft>
                <a:spcPts val="0"/>
              </a:spcAft>
              <a:buNone/>
            </a:pPr>
            <a:r>
              <a:rPr lang="en-US" sz="1600" dirty="0">
                <a:latin typeface="+mj-lt"/>
              </a:rPr>
              <a:t>Data Mining &amp; Preparation</a:t>
            </a:r>
          </a:p>
          <a:p>
            <a:pPr marL="0" lvl="0" indent="0">
              <a:spcBef>
                <a:spcPts val="0"/>
              </a:spcBef>
              <a:spcAft>
                <a:spcPts val="0"/>
              </a:spcAft>
              <a:buNone/>
            </a:pPr>
            <a:r>
              <a:rPr lang="de-DE" sz="1600" dirty="0">
                <a:latin typeface="+mj-lt"/>
              </a:rPr>
              <a:t>Training Config &amp; Optimization</a:t>
            </a:r>
          </a:p>
          <a:p>
            <a:pPr marL="0" lvl="0" indent="0">
              <a:spcBef>
                <a:spcPts val="0"/>
              </a:spcBef>
              <a:spcAft>
                <a:spcPts val="0"/>
              </a:spcAft>
              <a:buNone/>
            </a:pPr>
            <a:endParaRPr lang="en-US" dirty="0"/>
          </a:p>
          <a:p>
            <a:pPr marL="0" indent="0">
              <a:spcBef>
                <a:spcPts val="0"/>
              </a:spcBef>
              <a:spcAft>
                <a:spcPts val="0"/>
              </a:spcAft>
              <a:buNone/>
            </a:pPr>
            <a:r>
              <a:rPr lang="en-US" b="1" dirty="0"/>
              <a:t>Results &amp; Performance</a:t>
            </a:r>
          </a:p>
          <a:p>
            <a:pPr marL="0" indent="0">
              <a:spcBef>
                <a:spcPts val="0"/>
              </a:spcBef>
              <a:spcAft>
                <a:spcPts val="0"/>
              </a:spcAft>
              <a:buNone/>
            </a:pPr>
            <a:r>
              <a:rPr lang="en-US" sz="1600" dirty="0">
                <a:latin typeface="+mj-lt"/>
              </a:rPr>
              <a:t>YOLOv8 Detection Results</a:t>
            </a:r>
          </a:p>
          <a:p>
            <a:pPr marL="0" indent="0">
              <a:spcBef>
                <a:spcPts val="0"/>
              </a:spcBef>
              <a:spcAft>
                <a:spcPts val="0"/>
              </a:spcAft>
              <a:buNone/>
            </a:pPr>
            <a:r>
              <a:rPr lang="en-US" sz="1600" dirty="0">
                <a:latin typeface="+mj-lt"/>
              </a:rPr>
              <a:t>Color Extraction Accuracy</a:t>
            </a:r>
          </a:p>
          <a:p>
            <a:pPr marL="0" indent="0">
              <a:spcBef>
                <a:spcPts val="0"/>
              </a:spcBef>
              <a:spcAft>
                <a:spcPts val="0"/>
              </a:spcAft>
              <a:buNone/>
            </a:pPr>
            <a:r>
              <a:rPr lang="de-DE" b="1" dirty="0"/>
              <a:t>         Learnings</a:t>
            </a:r>
            <a:endParaRPr lang="en-US" b="1" dirty="0"/>
          </a:p>
          <a:p>
            <a:pPr marL="533400" lvl="0" indent="0">
              <a:spcBef>
                <a:spcPts val="0"/>
              </a:spcBef>
              <a:spcAft>
                <a:spcPts val="0"/>
              </a:spcAft>
              <a:buNone/>
            </a:pPr>
            <a:r>
              <a:rPr lang="en-US" sz="1600" dirty="0">
                <a:latin typeface="+mj-lt"/>
              </a:rPr>
              <a:t>Technical Challenges &amp; Solutions</a:t>
            </a:r>
          </a:p>
          <a:p>
            <a:pPr marL="533400" lvl="0" indent="0">
              <a:spcBef>
                <a:spcPts val="0"/>
              </a:spcBef>
              <a:spcAft>
                <a:spcPts val="0"/>
              </a:spcAft>
              <a:buNone/>
            </a:pPr>
            <a:r>
              <a:rPr lang="en-US" sz="1600" dirty="0">
                <a:latin typeface="+mj-lt"/>
              </a:rPr>
              <a:t>Course Concepts Applied</a:t>
            </a:r>
            <a:br>
              <a:rPr lang="en-US" sz="1600" dirty="0">
                <a:latin typeface="+mj-lt"/>
              </a:rPr>
            </a:br>
            <a:r>
              <a:rPr lang="en-US" sz="1600" dirty="0">
                <a:latin typeface="+mj-lt"/>
              </a:rPr>
              <a:t>Future Enhancements &amp; Applications</a:t>
            </a:r>
          </a:p>
          <a:p>
            <a:pPr marL="533400" lvl="0" indent="0">
              <a:spcBef>
                <a:spcPts val="0"/>
              </a:spcBef>
              <a:spcAft>
                <a:spcPts val="0"/>
              </a:spcAft>
              <a:buNone/>
            </a:pPr>
            <a:endParaRPr lang="en-US" dirty="0"/>
          </a:p>
          <a:p>
            <a:pPr marL="533400" indent="0">
              <a:spcBef>
                <a:spcPts val="0"/>
              </a:spcBef>
              <a:spcAft>
                <a:spcPts val="0"/>
              </a:spcAft>
              <a:buNone/>
            </a:pPr>
            <a:r>
              <a:rPr lang="en-US" b="1" dirty="0"/>
              <a:t>Closing</a:t>
            </a:r>
          </a:p>
          <a:p>
            <a:pPr marL="533400" indent="0">
              <a:spcBef>
                <a:spcPts val="0"/>
              </a:spcBef>
              <a:spcAft>
                <a:spcPts val="0"/>
              </a:spcAft>
              <a:buNone/>
            </a:pPr>
            <a:r>
              <a:rPr lang="en-US" sz="1600" dirty="0">
                <a:latin typeface="+mj-lt"/>
              </a:rPr>
              <a:t>Conclusions</a:t>
            </a:r>
          </a:p>
          <a:p>
            <a:pPr marL="533400" indent="0">
              <a:spcBef>
                <a:spcPts val="0"/>
              </a:spcBef>
              <a:spcAft>
                <a:spcPts val="0"/>
              </a:spcAft>
              <a:buNone/>
            </a:pPr>
            <a:r>
              <a:rPr lang="en-US" sz="1600" dirty="0">
                <a:latin typeface="+mj-lt"/>
              </a:rPr>
              <a:t>Questions and Answers</a:t>
            </a:r>
          </a:p>
        </p:txBody>
      </p:sp>
      <p:sp>
        <p:nvSpPr>
          <p:cNvPr id="27" name="Rectangle 26" descr="Handshake">
            <a:extLst>
              <a:ext uri="{FF2B5EF4-FFF2-40B4-BE49-F238E27FC236}">
                <a16:creationId xmlns:a16="http://schemas.microsoft.com/office/drawing/2014/main" id="{BEF34E1C-44B9-4EFC-8126-D51A3EA9BF40}"/>
              </a:ext>
            </a:extLst>
          </p:cNvPr>
          <p:cNvSpPr/>
          <p:nvPr/>
        </p:nvSpPr>
        <p:spPr>
          <a:xfrm>
            <a:off x="5416375" y="723900"/>
            <a:ext cx="499424" cy="49942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Rectangle 27" descr="Bar chart">
            <a:extLst>
              <a:ext uri="{FF2B5EF4-FFF2-40B4-BE49-F238E27FC236}">
                <a16:creationId xmlns:a16="http://schemas.microsoft.com/office/drawing/2014/main" id="{7810A56D-FB7B-429D-835B-7A0CD7BCB96A}"/>
              </a:ext>
            </a:extLst>
          </p:cNvPr>
          <p:cNvSpPr/>
          <p:nvPr/>
        </p:nvSpPr>
        <p:spPr>
          <a:xfrm>
            <a:off x="5416375" y="3893980"/>
            <a:ext cx="499424" cy="499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332956"/>
              <a:satOff val="-147"/>
              <a:lumOff val="392"/>
              <a:alphaOff val="0"/>
            </a:schemeClr>
          </a:effectRef>
          <a:fontRef idx="minor">
            <a:schemeClr val="lt1"/>
          </a:fontRef>
        </p:style>
      </p:sp>
      <p:sp>
        <p:nvSpPr>
          <p:cNvPr id="29" name="Rectangle 28" descr="Checkmark">
            <a:extLst>
              <a:ext uri="{FF2B5EF4-FFF2-40B4-BE49-F238E27FC236}">
                <a16:creationId xmlns:a16="http://schemas.microsoft.com/office/drawing/2014/main" id="{9C6EFB52-3349-4B07-BB85-12C3EA673CEA}"/>
              </a:ext>
            </a:extLst>
          </p:cNvPr>
          <p:cNvSpPr/>
          <p:nvPr/>
        </p:nvSpPr>
        <p:spPr>
          <a:xfrm>
            <a:off x="5541899" y="2143846"/>
            <a:ext cx="373900" cy="394492"/>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665912"/>
              <a:satOff val="-293"/>
              <a:lumOff val="784"/>
              <a:alphaOff val="0"/>
            </a:schemeClr>
          </a:effectRef>
          <a:fontRef idx="minor">
            <a:schemeClr val="lt1"/>
          </a:fontRef>
        </p:style>
      </p:sp>
      <p:sp>
        <p:nvSpPr>
          <p:cNvPr id="30" name="Rectangle 29" descr="Group">
            <a:extLst>
              <a:ext uri="{FF2B5EF4-FFF2-40B4-BE49-F238E27FC236}">
                <a16:creationId xmlns:a16="http://schemas.microsoft.com/office/drawing/2014/main" id="{88F8C9F3-7615-45BF-B785-33C277085718}"/>
              </a:ext>
            </a:extLst>
          </p:cNvPr>
          <p:cNvSpPr/>
          <p:nvPr/>
        </p:nvSpPr>
        <p:spPr>
          <a:xfrm>
            <a:off x="8626838" y="704416"/>
            <a:ext cx="499424" cy="499424"/>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998868"/>
              <a:satOff val="-440"/>
              <a:lumOff val="1177"/>
              <a:alphaOff val="0"/>
            </a:schemeClr>
          </a:effectRef>
          <a:fontRef idx="minor">
            <a:schemeClr val="lt1"/>
          </a:fontRef>
        </p:style>
        <p:txBody>
          <a:bodyPr/>
          <a:lstStyle/>
          <a:p>
            <a:endParaRPr lang="en-US" dirty="0"/>
          </a:p>
        </p:txBody>
      </p:sp>
      <p:sp>
        <p:nvSpPr>
          <p:cNvPr id="31" name="Rectangle 30" descr="Help">
            <a:extLst>
              <a:ext uri="{FF2B5EF4-FFF2-40B4-BE49-F238E27FC236}">
                <a16:creationId xmlns:a16="http://schemas.microsoft.com/office/drawing/2014/main" id="{B15A1DA1-0781-4F05-ADA9-ADBE27A12E44}"/>
              </a:ext>
            </a:extLst>
          </p:cNvPr>
          <p:cNvSpPr/>
          <p:nvPr/>
        </p:nvSpPr>
        <p:spPr>
          <a:xfrm>
            <a:off x="8643827" y="2850104"/>
            <a:ext cx="499424" cy="499424"/>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sp>
    </p:spTree>
    <p:extLst>
      <p:ext uri="{BB962C8B-B14F-4D97-AF65-F5344CB8AC3E}">
        <p14:creationId xmlns:p14="http://schemas.microsoft.com/office/powerpoint/2010/main" val="266731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BE1A69-E4EA-4733-B0DB-80440DA02F17}"/>
              </a:ext>
            </a:extLst>
          </p:cNvPr>
          <p:cNvSpPr>
            <a:spLocks noGrp="1"/>
          </p:cNvSpPr>
          <p:nvPr>
            <p:ph idx="1"/>
          </p:nvPr>
        </p:nvSpPr>
        <p:spPr>
          <a:xfrm>
            <a:off x="5453152" y="537218"/>
            <a:ext cx="5777343" cy="1790346"/>
          </a:xfrm>
        </p:spPr>
        <p:txBody>
          <a:bodyPr>
            <a:normAutofit fontScale="92500" lnSpcReduction="20000"/>
          </a:bodyPr>
          <a:lstStyle/>
          <a:p>
            <a:pPr marL="0" indent="0">
              <a:buNone/>
            </a:pPr>
            <a:r>
              <a:rPr lang="en-US" b="1" dirty="0"/>
              <a:t>Dataset: </a:t>
            </a:r>
            <a:r>
              <a:rPr lang="en-US" b="1" dirty="0">
                <a:hlinkClick r:id="rId2"/>
              </a:rPr>
              <a:t>DeepFashion2 </a:t>
            </a:r>
            <a:endParaRPr lang="en-US" b="1" dirty="0"/>
          </a:p>
          <a:p>
            <a:pPr lvl="1"/>
            <a:r>
              <a:rPr lang="en-US" b="1" dirty="0"/>
              <a:t>Size</a:t>
            </a:r>
            <a:r>
              <a:rPr lang="en-US" dirty="0"/>
              <a:t>: 491K diverse images, 801K clothing items</a:t>
            </a:r>
          </a:p>
          <a:p>
            <a:pPr lvl="1"/>
            <a:r>
              <a:rPr lang="en-US" dirty="0"/>
              <a:t>It is </a:t>
            </a:r>
            <a:r>
              <a:rPr lang="en-US" b="1" dirty="0"/>
              <a:t>split</a:t>
            </a:r>
            <a:r>
              <a:rPr lang="en-US" dirty="0"/>
              <a:t> into a training set (391K images), a validation set (34k images), and a test set (67k images).</a:t>
            </a:r>
          </a:p>
          <a:p>
            <a:pPr lvl="1"/>
            <a:r>
              <a:rPr lang="en-US" b="1" dirty="0"/>
              <a:t>Categories</a:t>
            </a:r>
            <a:r>
              <a:rPr lang="en-US" dirty="0"/>
              <a:t>: 13 clothing types (shirt, trousers, skirt, vest, etc.)</a:t>
            </a:r>
          </a:p>
          <a:p>
            <a:pPr lvl="1"/>
            <a:r>
              <a:rPr lang="en-US" b="1" dirty="0"/>
              <a:t>Annotations</a:t>
            </a:r>
            <a:r>
              <a:rPr lang="en-US" dirty="0"/>
              <a:t>: Bounding boxes, segment. masks, landmarks</a:t>
            </a:r>
          </a:p>
        </p:txBody>
      </p:sp>
      <p:sp>
        <p:nvSpPr>
          <p:cNvPr id="4" name="Title 3">
            <a:extLst>
              <a:ext uri="{FF2B5EF4-FFF2-40B4-BE49-F238E27FC236}">
                <a16:creationId xmlns:a16="http://schemas.microsoft.com/office/drawing/2014/main" id="{E98926DF-57B0-4313-899E-CF48E772A47A}"/>
              </a:ext>
            </a:extLst>
          </p:cNvPr>
          <p:cNvSpPr>
            <a:spLocks noGrp="1"/>
          </p:cNvSpPr>
          <p:nvPr>
            <p:ph type="title"/>
          </p:nvPr>
        </p:nvSpPr>
        <p:spPr/>
        <p:txBody>
          <a:bodyPr/>
          <a:lstStyle/>
          <a:p>
            <a:r>
              <a:rPr lang="de-DE" dirty="0"/>
              <a:t>Data Mining &amp; Prep</a:t>
            </a:r>
            <a:endParaRPr lang="en-US" dirty="0"/>
          </a:p>
        </p:txBody>
      </p:sp>
      <p:pic>
        <p:nvPicPr>
          <p:cNvPr id="8" name="Picture 7">
            <a:extLst>
              <a:ext uri="{FF2B5EF4-FFF2-40B4-BE49-F238E27FC236}">
                <a16:creationId xmlns:a16="http://schemas.microsoft.com/office/drawing/2014/main" id="{9E2FC1C8-8170-4274-A12B-7751B14EEA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153" y="2253801"/>
            <a:ext cx="5777342" cy="3609073"/>
          </a:xfrm>
          <a:prstGeom prst="rect">
            <a:avLst/>
          </a:prstGeom>
        </p:spPr>
      </p:pic>
      <p:sp>
        <p:nvSpPr>
          <p:cNvPr id="2" name="Content Placeholder 9">
            <a:extLst>
              <a:ext uri="{FF2B5EF4-FFF2-40B4-BE49-F238E27FC236}">
                <a16:creationId xmlns:a16="http://schemas.microsoft.com/office/drawing/2014/main" id="{9845B837-96B6-87F5-F2C4-660090590C1E}"/>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269435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1258-F34C-F228-ABF5-91537AF0C10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5A5F972-7D0D-62C8-9984-3E8C71F6F37D}"/>
              </a:ext>
            </a:extLst>
          </p:cNvPr>
          <p:cNvSpPr>
            <a:spLocks noGrp="1"/>
          </p:cNvSpPr>
          <p:nvPr>
            <p:ph idx="1"/>
          </p:nvPr>
        </p:nvSpPr>
        <p:spPr>
          <a:xfrm>
            <a:off x="5453151" y="684875"/>
            <a:ext cx="5952432" cy="3978565"/>
          </a:xfrm>
        </p:spPr>
        <p:txBody>
          <a:bodyPr>
            <a:normAutofit/>
          </a:bodyPr>
          <a:lstStyle/>
          <a:p>
            <a:pPr marL="0" indent="0">
              <a:buNone/>
            </a:pPr>
            <a:r>
              <a:rPr lang="en-US" b="1" dirty="0"/>
              <a:t>Why DeepFashion2?</a:t>
            </a:r>
          </a:p>
          <a:p>
            <a:pPr marL="117348" lvl="1" indent="0">
              <a:buNone/>
            </a:pPr>
            <a:r>
              <a:rPr lang="en-US" dirty="0"/>
              <a:t>1. Scale and Diversity</a:t>
            </a:r>
          </a:p>
          <a:p>
            <a:pPr marL="117348" lvl="1" indent="0">
              <a:buNone/>
            </a:pPr>
            <a:r>
              <a:rPr lang="en-US" dirty="0"/>
              <a:t>2. Rich, Detailed Annotations</a:t>
            </a:r>
          </a:p>
          <a:p>
            <a:pPr marL="117348" lvl="1" indent="0">
              <a:buNone/>
            </a:pPr>
            <a:r>
              <a:rPr lang="en-US" dirty="0"/>
              <a:t>3. Benchmarking and Community Adoption</a:t>
            </a:r>
          </a:p>
          <a:p>
            <a:pPr marL="117348" lvl="1" indent="0">
              <a:buNone/>
            </a:pPr>
            <a:r>
              <a:rPr lang="en-US" dirty="0"/>
              <a:t>4. Real-World Relevance</a:t>
            </a:r>
          </a:p>
          <a:p>
            <a:pPr marL="117348" lvl="1" indent="0">
              <a:buNone/>
            </a:pPr>
            <a:endParaRPr lang="en-US" dirty="0"/>
          </a:p>
          <a:p>
            <a:pPr marL="0" indent="0">
              <a:buNone/>
            </a:pPr>
            <a:r>
              <a:rPr lang="en-US" b="1" dirty="0">
                <a:solidFill>
                  <a:srgbClr val="FF0000"/>
                </a:solidFill>
              </a:rPr>
              <a:t>Challenge</a:t>
            </a:r>
            <a:r>
              <a:rPr lang="en-US" dirty="0"/>
              <a:t>: Convert DeepFashion2 format → YOLOv8 training format</a:t>
            </a:r>
          </a:p>
          <a:p>
            <a:pPr marL="0" indent="0">
              <a:buNone/>
            </a:pPr>
            <a:endParaRPr lang="en-US" dirty="0"/>
          </a:p>
          <a:p>
            <a:pPr marL="0" indent="0">
              <a:buNone/>
            </a:pPr>
            <a:r>
              <a:rPr lang="en-US" b="1" dirty="0"/>
              <a:t>Data Preprocessing Pipeline:</a:t>
            </a:r>
          </a:p>
        </p:txBody>
      </p:sp>
      <p:sp>
        <p:nvSpPr>
          <p:cNvPr id="4" name="Title 3">
            <a:extLst>
              <a:ext uri="{FF2B5EF4-FFF2-40B4-BE49-F238E27FC236}">
                <a16:creationId xmlns:a16="http://schemas.microsoft.com/office/drawing/2014/main" id="{19CF1DF8-AFE7-DEFD-A3D1-0B7550EF3D78}"/>
              </a:ext>
            </a:extLst>
          </p:cNvPr>
          <p:cNvSpPr>
            <a:spLocks noGrp="1"/>
          </p:cNvSpPr>
          <p:nvPr>
            <p:ph type="title"/>
          </p:nvPr>
        </p:nvSpPr>
        <p:spPr/>
        <p:txBody>
          <a:bodyPr/>
          <a:lstStyle/>
          <a:p>
            <a:r>
              <a:rPr lang="de-DE" dirty="0"/>
              <a:t>Data Mining &amp; Prep</a:t>
            </a:r>
            <a:endParaRPr lang="en-US" dirty="0"/>
          </a:p>
        </p:txBody>
      </p:sp>
      <p:sp>
        <p:nvSpPr>
          <p:cNvPr id="6" name="TextBox 5">
            <a:extLst>
              <a:ext uri="{FF2B5EF4-FFF2-40B4-BE49-F238E27FC236}">
                <a16:creationId xmlns:a16="http://schemas.microsoft.com/office/drawing/2014/main" id="{3D1C1C0E-CAD5-720A-6614-E4D547C967BC}"/>
              </a:ext>
            </a:extLst>
          </p:cNvPr>
          <p:cNvSpPr txBox="1"/>
          <p:nvPr/>
        </p:nvSpPr>
        <p:spPr>
          <a:xfrm>
            <a:off x="5367251" y="4788130"/>
            <a:ext cx="6950942" cy="138499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DeepFashion2 JSON → YOLO Segmentation Format</a:t>
            </a:r>
          </a:p>
          <a:p>
            <a:r>
              <a:rPr lang="en-US" sz="1400" dirty="0">
                <a:latin typeface="Courier New" panose="02070309020205020404" pitchFamily="49" charset="0"/>
                <a:cs typeface="Courier New" panose="02070309020205020404" pitchFamily="49" charset="0"/>
              </a:rPr>
              <a:t>├── Extract polygon coordinates from 'item1','item2'... keys  </a:t>
            </a:r>
          </a:p>
          <a:p>
            <a:r>
              <a:rPr lang="en-US" sz="1400" dirty="0">
                <a:latin typeface="Courier New" panose="02070309020205020404" pitchFamily="49" charset="0"/>
                <a:cs typeface="Courier New" panose="02070309020205020404" pitchFamily="49" charset="0"/>
              </a:rPr>
              <a:t>├── Normalize coordinates to [0,1] range</a:t>
            </a:r>
          </a:p>
          <a:p>
            <a:r>
              <a:rPr lang="en-US" sz="1400" dirty="0">
                <a:latin typeface="Courier New" panose="02070309020205020404" pitchFamily="49" charset="0"/>
                <a:cs typeface="Courier New" panose="02070309020205020404" pitchFamily="49" charset="0"/>
              </a:rPr>
              <a:t>├── Convert </a:t>
            </a:r>
            <a:r>
              <a:rPr lang="en-US" sz="1400" dirty="0" err="1">
                <a:latin typeface="Courier New" panose="02070309020205020404" pitchFamily="49" charset="0"/>
                <a:cs typeface="Courier New" panose="02070309020205020404" pitchFamily="49" charset="0"/>
              </a:rPr>
              <a:t>category_id</a:t>
            </a:r>
            <a:r>
              <a:rPr lang="en-US" sz="1400" dirty="0">
                <a:latin typeface="Courier New" panose="02070309020205020404" pitchFamily="49" charset="0"/>
                <a:cs typeface="Courier New" panose="02070309020205020404" pitchFamily="49" charset="0"/>
              </a:rPr>
              <a:t> (1-13) → </a:t>
            </a:r>
            <a:r>
              <a:rPr lang="en-US" sz="1400" dirty="0" err="1">
                <a:latin typeface="Courier New" panose="02070309020205020404" pitchFamily="49" charset="0"/>
                <a:cs typeface="Courier New" panose="02070309020205020404" pitchFamily="49" charset="0"/>
              </a:rPr>
              <a:t>class_id</a:t>
            </a:r>
            <a:r>
              <a:rPr lang="en-US" sz="1400" dirty="0">
                <a:latin typeface="Courier New" panose="02070309020205020404" pitchFamily="49" charset="0"/>
                <a:cs typeface="Courier New" panose="02070309020205020404" pitchFamily="49" charset="0"/>
              </a:rPr>
              <a:t> (0-12)</a:t>
            </a:r>
          </a:p>
          <a:p>
            <a:r>
              <a:rPr lang="en-US" sz="1400" dirty="0">
                <a:latin typeface="Courier New" panose="02070309020205020404" pitchFamily="49" charset="0"/>
                <a:cs typeface="Courier New" panose="02070309020205020404" pitchFamily="49" charset="0"/>
              </a:rPr>
              <a:t>└── Generate .txt label files for YOLOv8 training</a:t>
            </a:r>
          </a:p>
          <a:p>
            <a:endParaRPr lang="en-US" sz="1400" dirty="0">
              <a:latin typeface="Courier New" panose="02070309020205020404" pitchFamily="49" charset="0"/>
              <a:cs typeface="Courier New" panose="02070309020205020404" pitchFamily="49" charset="0"/>
            </a:endParaRPr>
          </a:p>
        </p:txBody>
      </p:sp>
      <p:sp>
        <p:nvSpPr>
          <p:cNvPr id="2" name="Content Placeholder 9">
            <a:extLst>
              <a:ext uri="{FF2B5EF4-FFF2-40B4-BE49-F238E27FC236}">
                <a16:creationId xmlns:a16="http://schemas.microsoft.com/office/drawing/2014/main" id="{751ED473-E5BE-C910-E05C-5C54FBBAFA18}"/>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207603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BE1A69-E4EA-4733-B0DB-80440DA02F17}"/>
              </a:ext>
            </a:extLst>
          </p:cNvPr>
          <p:cNvSpPr>
            <a:spLocks noGrp="1"/>
          </p:cNvSpPr>
          <p:nvPr>
            <p:ph idx="1"/>
          </p:nvPr>
        </p:nvSpPr>
        <p:spPr>
          <a:xfrm>
            <a:off x="5453151" y="836762"/>
            <a:ext cx="5952432" cy="3826678"/>
          </a:xfrm>
        </p:spPr>
        <p:txBody>
          <a:bodyPr>
            <a:normAutofit fontScale="85000" lnSpcReduction="10000"/>
          </a:bodyPr>
          <a:lstStyle/>
          <a:p>
            <a:pPr marL="0" indent="0">
              <a:buNone/>
            </a:pPr>
            <a:r>
              <a:rPr lang="en-US" b="1" dirty="0">
                <a:solidFill>
                  <a:srgbClr val="FF0000"/>
                </a:solidFill>
              </a:rPr>
              <a:t>Challenge</a:t>
            </a:r>
            <a:r>
              <a:rPr lang="en-US" dirty="0"/>
              <a:t>: too many images, how to speed up processing images</a:t>
            </a:r>
          </a:p>
          <a:p>
            <a:pPr marL="0" indent="0">
              <a:buNone/>
            </a:pPr>
            <a:r>
              <a:rPr lang="en-GB" b="1" dirty="0"/>
              <a:t>Cache disk </a:t>
            </a:r>
            <a:r>
              <a:rPr lang="en-GB" dirty="0"/>
              <a:t>(or --cache disk) is a setting of YOLOv8 to speed up data loading by storing </a:t>
            </a:r>
            <a:r>
              <a:rPr lang="en-GB" dirty="0" err="1"/>
              <a:t>preprocessed</a:t>
            </a:r>
            <a:r>
              <a:rPr lang="en-GB" dirty="0"/>
              <a:t> images and labels on the local disk, rather than reading and processing them from scratch every epoch.</a:t>
            </a:r>
          </a:p>
          <a:p>
            <a:pPr algn="l">
              <a:buNone/>
            </a:pPr>
            <a:r>
              <a:rPr lang="en-GB" b="1" i="0" dirty="0">
                <a:effectLst/>
                <a:latin typeface="fkGrotesk"/>
              </a:rPr>
              <a:t>Why did we use cache disk?</a:t>
            </a:r>
          </a:p>
          <a:p>
            <a:pPr algn="l">
              <a:buFont typeface="Arial" panose="020B0604020202020204" pitchFamily="34" charset="0"/>
              <a:buChar char="•"/>
            </a:pPr>
            <a:r>
              <a:rPr lang="en-GB" b="0" i="0" dirty="0">
                <a:effectLst/>
                <a:latin typeface="fkGroteskNeue"/>
              </a:rPr>
              <a:t>Faster Training (2x)</a:t>
            </a:r>
          </a:p>
          <a:p>
            <a:pPr algn="l">
              <a:buFont typeface="Arial" panose="020B0604020202020204" pitchFamily="34" charset="0"/>
              <a:buChar char="•"/>
            </a:pPr>
            <a:r>
              <a:rPr lang="en-GB" b="0" i="0" dirty="0">
                <a:effectLst/>
                <a:latin typeface="fkGroteskNeue"/>
              </a:rPr>
              <a:t>Saves RAM</a:t>
            </a:r>
          </a:p>
          <a:p>
            <a:pPr algn="l">
              <a:buFont typeface="Arial" panose="020B0604020202020204" pitchFamily="34" charset="0"/>
              <a:buChar char="•"/>
            </a:pPr>
            <a:r>
              <a:rPr lang="en-GB" b="0" i="0" dirty="0">
                <a:effectLst/>
                <a:latin typeface="fkGroteskNeue"/>
              </a:rPr>
              <a:t>Stability</a:t>
            </a:r>
          </a:p>
          <a:p>
            <a:pPr marL="0" indent="0" algn="l">
              <a:buNone/>
            </a:pPr>
            <a:endParaRPr lang="en-GB" b="0" i="0" dirty="0">
              <a:effectLst/>
              <a:latin typeface="fkGroteskNeue"/>
            </a:endParaRPr>
          </a:p>
          <a:p>
            <a:pPr marL="0" indent="0">
              <a:buNone/>
            </a:pPr>
            <a:r>
              <a:rPr lang="en-US" b="1" dirty="0">
                <a:latin typeface="fkGrotesk"/>
              </a:rPr>
              <a:t>The dataset expanded from </a:t>
            </a:r>
            <a:r>
              <a:rPr lang="en-US" b="1" dirty="0">
                <a:solidFill>
                  <a:srgbClr val="FF0000"/>
                </a:solidFill>
                <a:latin typeface="fkGrotesk"/>
              </a:rPr>
              <a:t>11G to 250G</a:t>
            </a:r>
            <a:r>
              <a:rPr lang="en-US" b="1" dirty="0">
                <a:latin typeface="fkGrotesk"/>
              </a:rPr>
              <a:t>!</a:t>
            </a:r>
          </a:p>
          <a:p>
            <a:pPr marL="0" indent="0">
              <a:buNone/>
            </a:pPr>
            <a:endParaRPr lang="en-US" dirty="0"/>
          </a:p>
        </p:txBody>
      </p:sp>
      <p:sp>
        <p:nvSpPr>
          <p:cNvPr id="4" name="Title 3">
            <a:extLst>
              <a:ext uri="{FF2B5EF4-FFF2-40B4-BE49-F238E27FC236}">
                <a16:creationId xmlns:a16="http://schemas.microsoft.com/office/drawing/2014/main" id="{E98926DF-57B0-4313-899E-CF48E772A47A}"/>
              </a:ext>
            </a:extLst>
          </p:cNvPr>
          <p:cNvSpPr>
            <a:spLocks noGrp="1"/>
          </p:cNvSpPr>
          <p:nvPr>
            <p:ph type="title"/>
          </p:nvPr>
        </p:nvSpPr>
        <p:spPr/>
        <p:txBody>
          <a:bodyPr/>
          <a:lstStyle/>
          <a:p>
            <a:r>
              <a:rPr lang="de-DE" dirty="0"/>
              <a:t>Data Mining &amp; Prep</a:t>
            </a:r>
            <a:endParaRPr lang="en-US" dirty="0"/>
          </a:p>
        </p:txBody>
      </p:sp>
      <p:pic>
        <p:nvPicPr>
          <p:cNvPr id="3" name="Picture 2">
            <a:extLst>
              <a:ext uri="{FF2B5EF4-FFF2-40B4-BE49-F238E27FC236}">
                <a16:creationId xmlns:a16="http://schemas.microsoft.com/office/drawing/2014/main" id="{70C7C5CE-2F7F-8A85-2D9A-CD4B557BE152}"/>
              </a:ext>
            </a:extLst>
          </p:cNvPr>
          <p:cNvPicPr>
            <a:picLocks noChangeAspect="1"/>
          </p:cNvPicPr>
          <p:nvPr/>
        </p:nvPicPr>
        <p:blipFill>
          <a:blip r:embed="rId3"/>
          <a:stretch>
            <a:fillRect/>
          </a:stretch>
        </p:blipFill>
        <p:spPr>
          <a:xfrm>
            <a:off x="2406770" y="4977475"/>
            <a:ext cx="9582315" cy="1689589"/>
          </a:xfrm>
          <a:prstGeom prst="rect">
            <a:avLst/>
          </a:prstGeom>
        </p:spPr>
      </p:pic>
      <p:sp>
        <p:nvSpPr>
          <p:cNvPr id="8" name="Content Placeholder 9">
            <a:extLst>
              <a:ext uri="{FF2B5EF4-FFF2-40B4-BE49-F238E27FC236}">
                <a16:creationId xmlns:a16="http://schemas.microsoft.com/office/drawing/2014/main" id="{1378F843-B7AE-7451-494A-0D0CED59F19E}"/>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143785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233B87F-8C05-43B9-ACD1-31306754B6E1}"/>
              </a:ext>
            </a:extLst>
          </p:cNvPr>
          <p:cNvSpPr>
            <a:spLocks noGrp="1"/>
          </p:cNvSpPr>
          <p:nvPr>
            <p:ph idx="1"/>
          </p:nvPr>
        </p:nvSpPr>
        <p:spPr>
          <a:xfrm>
            <a:off x="3491494" y="1469072"/>
            <a:ext cx="7586452" cy="4616767"/>
          </a:xfrm>
        </p:spPr>
        <p:txBody>
          <a:bodyPr>
            <a:normAutofit fontScale="85000" lnSpcReduction="20000"/>
          </a:bodyPr>
          <a:lstStyle/>
          <a:p>
            <a:pPr marL="0" indent="0">
              <a:buNone/>
            </a:pPr>
            <a:r>
              <a:rPr lang="en-US" b="1" dirty="0"/>
              <a:t>Hardware Optimization for RTX 3080</a:t>
            </a:r>
          </a:p>
          <a:p>
            <a:r>
              <a:rPr lang="en-US" b="1" dirty="0"/>
              <a:t>Model Size</a:t>
            </a:r>
            <a:r>
              <a:rPr lang="en-US" dirty="0"/>
              <a:t>: Medium (balance between speed/accuracy)</a:t>
            </a:r>
          </a:p>
          <a:p>
            <a:r>
              <a:rPr lang="en-US" b="1" dirty="0"/>
              <a:t>Batch Size: </a:t>
            </a:r>
            <a:r>
              <a:rPr lang="en-US" dirty="0"/>
              <a:t>64 images (maximizing GPU utilization (~70% achieved)</a:t>
            </a:r>
          </a:p>
          <a:p>
            <a:r>
              <a:rPr lang="en-US" b="1" dirty="0"/>
              <a:t>Image Resolution</a:t>
            </a:r>
            <a:r>
              <a:rPr lang="en-US" dirty="0"/>
              <a:t>: 256x256 (speed vs. detail tradeoff)</a:t>
            </a:r>
          </a:p>
          <a:p>
            <a:r>
              <a:rPr lang="en-US" b="1" dirty="0"/>
              <a:t>Training Time</a:t>
            </a:r>
            <a:r>
              <a:rPr lang="en-US" dirty="0"/>
              <a:t>: ~13 hours for 15 epochs</a:t>
            </a:r>
          </a:p>
          <a:p>
            <a:r>
              <a:rPr lang="de-DE" b="1" dirty="0"/>
              <a:t>Extra: </a:t>
            </a:r>
            <a:r>
              <a:rPr lang="de-DE" dirty="0"/>
              <a:t>Cash Disk, early stop (patience: 5), workers: 12</a:t>
            </a:r>
            <a:endParaRPr lang="en-US" dirty="0"/>
          </a:p>
          <a:p>
            <a:pPr marL="0" indent="0">
              <a:buNone/>
            </a:pPr>
            <a:r>
              <a:rPr lang="en-US" b="1" dirty="0"/>
              <a:t>Training Hyperparameters</a:t>
            </a:r>
          </a:p>
          <a:p>
            <a:r>
              <a:rPr lang="en-US" dirty="0"/>
              <a:t>Dataset Split: 80% train / 20% validation</a:t>
            </a:r>
          </a:p>
          <a:p>
            <a:r>
              <a:rPr lang="en-US" dirty="0"/>
              <a:t>Optimizer: SGD with momentum (0.937)</a:t>
            </a:r>
          </a:p>
          <a:p>
            <a:r>
              <a:rPr lang="en-US" dirty="0"/>
              <a:t>Learning Rate: 0.01 with step decay</a:t>
            </a:r>
          </a:p>
          <a:p>
            <a:r>
              <a:rPr lang="en-US" dirty="0"/>
              <a:t>Augmentation: Enabled for robustness</a:t>
            </a:r>
          </a:p>
          <a:p>
            <a:pPr marL="0" indent="0">
              <a:buNone/>
            </a:pPr>
            <a:endParaRPr lang="en-US" dirty="0"/>
          </a:p>
        </p:txBody>
      </p:sp>
      <p:pic>
        <p:nvPicPr>
          <p:cNvPr id="16" name="Picture Placeholder 15">
            <a:extLst>
              <a:ext uri="{FF2B5EF4-FFF2-40B4-BE49-F238E27FC236}">
                <a16:creationId xmlns:a16="http://schemas.microsoft.com/office/drawing/2014/main" id="{6DE80BD3-E9A8-487B-8B15-3AB94034ED1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16" r="516"/>
          <a:stretch>
            <a:fillRect/>
          </a:stretch>
        </p:blipFill>
        <p:spPr>
          <a:xfrm>
            <a:off x="109656" y="213360"/>
            <a:ext cx="2877701" cy="6431280"/>
          </a:xfrm>
        </p:spPr>
      </p:pic>
      <p:sp>
        <p:nvSpPr>
          <p:cNvPr id="19" name="Title 2">
            <a:extLst>
              <a:ext uri="{FF2B5EF4-FFF2-40B4-BE49-F238E27FC236}">
                <a16:creationId xmlns:a16="http://schemas.microsoft.com/office/drawing/2014/main" id="{5DF9B1C7-64C4-4A2B-A374-8C62A837C6AE}"/>
              </a:ext>
            </a:extLst>
          </p:cNvPr>
          <p:cNvSpPr txBox="1">
            <a:spLocks/>
          </p:cNvSpPr>
          <p:nvPr/>
        </p:nvSpPr>
        <p:spPr>
          <a:xfrm>
            <a:off x="3413760" y="286603"/>
            <a:ext cx="7741920" cy="14507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r>
              <a:rPr lang="en-US" dirty="0">
                <a:solidFill>
                  <a:schemeClr val="tx1">
                    <a:lumMod val="75000"/>
                    <a:lumOff val="25000"/>
                  </a:schemeClr>
                </a:solidFill>
              </a:rPr>
              <a:t>Training Configuration &amp; Optimization</a:t>
            </a:r>
          </a:p>
        </p:txBody>
      </p:sp>
      <p:sp>
        <p:nvSpPr>
          <p:cNvPr id="20" name="Content Placeholder 9">
            <a:extLst>
              <a:ext uri="{FF2B5EF4-FFF2-40B4-BE49-F238E27FC236}">
                <a16:creationId xmlns:a16="http://schemas.microsoft.com/office/drawing/2014/main" id="{A4B391C2-16A7-4961-B639-2647C446FA8F}"/>
              </a:ext>
            </a:extLst>
          </p:cNvPr>
          <p:cNvSpPr txBox="1">
            <a:spLocks/>
          </p:cNvSpPr>
          <p:nvPr/>
        </p:nvSpPr>
        <p:spPr>
          <a:xfrm>
            <a:off x="131710" y="6510978"/>
            <a:ext cx="1281454" cy="238958"/>
          </a:xfrm>
          <a:prstGeom prst="rect">
            <a:avLst/>
          </a:prstGeom>
          <a:ln>
            <a:solidFill>
              <a:schemeClr val="bg1"/>
            </a:solidFill>
          </a:ln>
        </p:spPr>
        <p:txBody>
          <a:bodyPr vert="horz" lIns="0" tIns="45720" rIns="0" bIns="45720" numCol="2" rtlCol="0" anchor="ctr">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2. Design</a:t>
            </a:r>
            <a:endParaRPr lang="en-US" sz="1050" dirty="0">
              <a:latin typeface="+mj-lt"/>
            </a:endParaRPr>
          </a:p>
        </p:txBody>
      </p:sp>
    </p:spTree>
    <p:extLst>
      <p:ext uri="{BB962C8B-B14F-4D97-AF65-F5344CB8AC3E}">
        <p14:creationId xmlns:p14="http://schemas.microsoft.com/office/powerpoint/2010/main" val="588819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EB8F-366B-CEC0-E57D-A8DBA8D91DC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CEB8A54-18DE-EB41-7AC5-1ACBE4D345FC}"/>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800" dirty="0">
                <a:solidFill>
                  <a:schemeClr val="tx1"/>
                </a:solidFill>
              </a:rPr>
              <a:t>Training</a:t>
            </a:r>
          </a:p>
        </p:txBody>
      </p:sp>
      <p:sp>
        <p:nvSpPr>
          <p:cNvPr id="7" name="Content Placeholder 6">
            <a:extLst>
              <a:ext uri="{FF2B5EF4-FFF2-40B4-BE49-F238E27FC236}">
                <a16:creationId xmlns:a16="http://schemas.microsoft.com/office/drawing/2014/main" id="{FB4E1381-000C-3AD8-DA81-C57BF7F0A163}"/>
              </a:ext>
            </a:extLst>
          </p:cNvPr>
          <p:cNvSpPr>
            <a:spLocks noGrp="1"/>
          </p:cNvSpPr>
          <p:nvPr>
            <p:ph idx="1"/>
          </p:nvPr>
        </p:nvSpPr>
        <p:spPr>
          <a:xfrm>
            <a:off x="492371" y="2790855"/>
            <a:ext cx="3084844" cy="3311766"/>
          </a:xfrm>
        </p:spPr>
        <p:txBody>
          <a:bodyPr vert="horz" lIns="0" tIns="45720" rIns="0" bIns="45720" rtlCol="0">
            <a:normAutofit/>
          </a:bodyPr>
          <a:lstStyle/>
          <a:p>
            <a:r>
              <a:rPr lang="en-US" dirty="0">
                <a:latin typeface="+mj-lt"/>
              </a:rPr>
              <a:t>Results </a:t>
            </a:r>
          </a:p>
          <a:p>
            <a:r>
              <a:rPr lang="en-US" dirty="0">
                <a:latin typeface="+mj-lt"/>
              </a:rPr>
              <a:t>Performance</a:t>
            </a:r>
          </a:p>
        </p:txBody>
      </p:sp>
      <p:pic>
        <p:nvPicPr>
          <p:cNvPr id="9" name="Picture Placeholder 8" descr="A picture containing object that represents mission, goal&#10;">
            <a:extLst>
              <a:ext uri="{FF2B5EF4-FFF2-40B4-BE49-F238E27FC236}">
                <a16:creationId xmlns:a16="http://schemas.microsoft.com/office/drawing/2014/main" id="{379149B2-DFF5-0942-5062-019FE715D58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30701" r="2" b="2295"/>
          <a:stretch/>
        </p:blipFill>
        <p:spPr>
          <a:xfrm>
            <a:off x="4080728" y="10"/>
            <a:ext cx="8111272" cy="6857990"/>
          </a:xfrm>
          <a:prstGeom prst="rect">
            <a:avLst/>
          </a:prstGeom>
        </p:spPr>
      </p:pic>
    </p:spTree>
    <p:extLst>
      <p:ext uri="{BB962C8B-B14F-4D97-AF65-F5344CB8AC3E}">
        <p14:creationId xmlns:p14="http://schemas.microsoft.com/office/powerpoint/2010/main" val="3689582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61616-9917-4DBE-2462-6F997C850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8BEED-1441-F75D-DD9F-1DA474E4FDB2}"/>
              </a:ext>
            </a:extLst>
          </p:cNvPr>
          <p:cNvSpPr>
            <a:spLocks noGrp="1"/>
          </p:cNvSpPr>
          <p:nvPr>
            <p:ph type="title"/>
          </p:nvPr>
        </p:nvSpPr>
        <p:spPr/>
        <p:txBody>
          <a:bodyPr/>
          <a:lstStyle/>
          <a:p>
            <a:r>
              <a:rPr lang="de-DE" dirty="0"/>
              <a:t>Color extraction model output</a:t>
            </a:r>
            <a:endParaRPr lang="en-GB" dirty="0"/>
          </a:p>
        </p:txBody>
      </p:sp>
      <p:sp>
        <p:nvSpPr>
          <p:cNvPr id="12" name="Content Placeholder 9">
            <a:extLst>
              <a:ext uri="{FF2B5EF4-FFF2-40B4-BE49-F238E27FC236}">
                <a16:creationId xmlns:a16="http://schemas.microsoft.com/office/drawing/2014/main" id="{19943E44-81CC-AE21-AAC9-6CE6414BE872}"/>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pic>
        <p:nvPicPr>
          <p:cNvPr id="4" name="Picture 3">
            <a:extLst>
              <a:ext uri="{FF2B5EF4-FFF2-40B4-BE49-F238E27FC236}">
                <a16:creationId xmlns:a16="http://schemas.microsoft.com/office/drawing/2014/main" id="{44D6C964-38F1-8421-601D-753022B14327}"/>
              </a:ext>
            </a:extLst>
          </p:cNvPr>
          <p:cNvPicPr>
            <a:picLocks noChangeAspect="1"/>
          </p:cNvPicPr>
          <p:nvPr/>
        </p:nvPicPr>
        <p:blipFill>
          <a:blip r:embed="rId2"/>
          <a:stretch>
            <a:fillRect/>
          </a:stretch>
        </p:blipFill>
        <p:spPr>
          <a:xfrm>
            <a:off x="8134045" y="1920119"/>
            <a:ext cx="3083361" cy="4408098"/>
          </a:xfrm>
          <a:prstGeom prst="rect">
            <a:avLst/>
          </a:prstGeom>
        </p:spPr>
      </p:pic>
      <p:sp>
        <p:nvSpPr>
          <p:cNvPr id="6" name="Content Placeholder 4">
            <a:extLst>
              <a:ext uri="{FF2B5EF4-FFF2-40B4-BE49-F238E27FC236}">
                <a16:creationId xmlns:a16="http://schemas.microsoft.com/office/drawing/2014/main" id="{105B4462-FA5D-8921-A42D-D6D7DA5DFAE1}"/>
              </a:ext>
            </a:extLst>
          </p:cNvPr>
          <p:cNvSpPr>
            <a:spLocks noGrp="1"/>
          </p:cNvSpPr>
          <p:nvPr>
            <p:ph idx="1"/>
          </p:nvPr>
        </p:nvSpPr>
        <p:spPr>
          <a:xfrm>
            <a:off x="756920" y="1920119"/>
            <a:ext cx="7127623" cy="4616767"/>
          </a:xfrm>
        </p:spPr>
        <p:txBody>
          <a:bodyPr>
            <a:normAutofit/>
          </a:bodyPr>
          <a:lstStyle/>
          <a:p>
            <a:pPr marL="0" indent="0">
              <a:buNone/>
            </a:pPr>
            <a:r>
              <a:rPr lang="en-US" b="1" dirty="0"/>
              <a:t>JSON file including </a:t>
            </a:r>
            <a:r>
              <a:rPr lang="en-GB" b="0" i="0" dirty="0">
                <a:effectLst/>
                <a:latin typeface="fkGroteskNeue"/>
              </a:rPr>
              <a:t>Per-Item Detection Details:</a:t>
            </a:r>
          </a:p>
          <a:p>
            <a:pPr marL="0" indent="0">
              <a:buNone/>
            </a:pPr>
            <a:r>
              <a:rPr lang="en-US" b="1" dirty="0"/>
              <a:t>1. Class Identification:</a:t>
            </a:r>
            <a:r>
              <a:rPr lang="en-US" dirty="0"/>
              <a:t> </a:t>
            </a:r>
            <a:r>
              <a:rPr lang="en-US" dirty="0" err="1"/>
              <a:t>short_sleeved_shirt</a:t>
            </a:r>
            <a:r>
              <a:rPr lang="en-US" dirty="0"/>
              <a:t>, </a:t>
            </a:r>
            <a:r>
              <a:rPr lang="en-US" dirty="0" err="1"/>
              <a:t>long_sleeved_shirt</a:t>
            </a:r>
            <a:r>
              <a:rPr lang="en-US" dirty="0"/>
              <a:t>, etc.</a:t>
            </a:r>
          </a:p>
          <a:p>
            <a:pPr lvl="1"/>
            <a:r>
              <a:rPr lang="en-US" dirty="0"/>
              <a:t>Confidence Scores: Ranging from 0.58 to 0.92</a:t>
            </a:r>
          </a:p>
          <a:p>
            <a:pPr lvl="1"/>
            <a:r>
              <a:rPr lang="en-US" dirty="0"/>
              <a:t>Bounding Boxes: Pixel coordinates defining item location [</a:t>
            </a:r>
            <a:r>
              <a:rPr lang="en-US" dirty="0" err="1"/>
              <a:t>x_min</a:t>
            </a:r>
            <a:r>
              <a:rPr lang="en-US" dirty="0"/>
              <a:t>, </a:t>
            </a:r>
            <a:r>
              <a:rPr lang="en-US" dirty="0" err="1"/>
              <a:t>y_min</a:t>
            </a:r>
            <a:r>
              <a:rPr lang="en-US" dirty="0"/>
              <a:t>, </a:t>
            </a:r>
            <a:r>
              <a:rPr lang="en-US" dirty="0" err="1"/>
              <a:t>x_max</a:t>
            </a:r>
            <a:r>
              <a:rPr lang="en-US" dirty="0"/>
              <a:t>, </a:t>
            </a:r>
            <a:r>
              <a:rPr lang="en-US" dirty="0" err="1"/>
              <a:t>y_max</a:t>
            </a:r>
            <a:r>
              <a:rPr lang="en-US" dirty="0"/>
              <a:t>]</a:t>
            </a:r>
          </a:p>
          <a:p>
            <a:pPr marL="0" indent="0">
              <a:buNone/>
            </a:pPr>
            <a:r>
              <a:rPr lang="en-GB" b="1" dirty="0"/>
              <a:t>2. </a:t>
            </a:r>
            <a:r>
              <a:rPr lang="en-GB" b="1" dirty="0" err="1"/>
              <a:t>Color</a:t>
            </a:r>
            <a:r>
              <a:rPr lang="en-GB" b="1" dirty="0"/>
              <a:t> Analysis:</a:t>
            </a:r>
          </a:p>
          <a:p>
            <a:pPr lvl="1"/>
            <a:r>
              <a:rPr lang="en-GB" dirty="0"/>
              <a:t>Dominant </a:t>
            </a:r>
            <a:r>
              <a:rPr lang="en-GB" dirty="0" err="1"/>
              <a:t>Color</a:t>
            </a:r>
            <a:r>
              <a:rPr lang="en-GB" dirty="0"/>
              <a:t>: Primary </a:t>
            </a:r>
            <a:r>
              <a:rPr lang="en-GB" dirty="0" err="1"/>
              <a:t>color</a:t>
            </a:r>
            <a:r>
              <a:rPr lang="en-GB" dirty="0"/>
              <a:t> with highest percentage</a:t>
            </a:r>
          </a:p>
          <a:p>
            <a:pPr lvl="1"/>
            <a:r>
              <a:rPr lang="en-GB" dirty="0"/>
              <a:t>Full </a:t>
            </a:r>
            <a:r>
              <a:rPr lang="en-GB" dirty="0" err="1"/>
              <a:t>Color</a:t>
            </a:r>
            <a:r>
              <a:rPr lang="en-GB" dirty="0"/>
              <a:t> Breakdown: Up to 5 </a:t>
            </a:r>
            <a:r>
              <a:rPr lang="en-GB" dirty="0" err="1"/>
              <a:t>colors</a:t>
            </a:r>
            <a:r>
              <a:rPr lang="en-GB" dirty="0"/>
              <a:t> per item</a:t>
            </a:r>
          </a:p>
          <a:p>
            <a:pPr lvl="1"/>
            <a:r>
              <a:rPr lang="en-GB" dirty="0"/>
              <a:t>Includes RGB values, hex codes, </a:t>
            </a:r>
            <a:r>
              <a:rPr lang="en-GB" dirty="0" err="1"/>
              <a:t>color</a:t>
            </a:r>
            <a:r>
              <a:rPr lang="en-GB" dirty="0"/>
              <a:t> names, and coverage percentages</a:t>
            </a:r>
            <a:endParaRPr lang="en-US" dirty="0"/>
          </a:p>
        </p:txBody>
      </p:sp>
    </p:spTree>
    <p:extLst>
      <p:ext uri="{BB962C8B-B14F-4D97-AF65-F5344CB8AC3E}">
        <p14:creationId xmlns:p14="http://schemas.microsoft.com/office/powerpoint/2010/main" val="206531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7CB64-EB38-4180-2428-4703BD6A45BB}"/>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E7616035-466E-4294-4A6D-1ED734D2284C}"/>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pic>
        <p:nvPicPr>
          <p:cNvPr id="3" name="Picture 2">
            <a:extLst>
              <a:ext uri="{FF2B5EF4-FFF2-40B4-BE49-F238E27FC236}">
                <a16:creationId xmlns:a16="http://schemas.microsoft.com/office/drawing/2014/main" id="{71DECCA2-DFFD-C625-ADC5-F170D4188662}"/>
              </a:ext>
            </a:extLst>
          </p:cNvPr>
          <p:cNvPicPr>
            <a:picLocks noChangeAspect="1"/>
          </p:cNvPicPr>
          <p:nvPr/>
        </p:nvPicPr>
        <p:blipFill>
          <a:blip r:embed="rId3"/>
          <a:stretch>
            <a:fillRect/>
          </a:stretch>
        </p:blipFill>
        <p:spPr>
          <a:xfrm>
            <a:off x="618226" y="2617529"/>
            <a:ext cx="10955547" cy="2667598"/>
          </a:xfrm>
          <a:prstGeom prst="rect">
            <a:avLst/>
          </a:prstGeom>
        </p:spPr>
      </p:pic>
      <p:sp>
        <p:nvSpPr>
          <p:cNvPr id="8" name="Title 1">
            <a:extLst>
              <a:ext uri="{FF2B5EF4-FFF2-40B4-BE49-F238E27FC236}">
                <a16:creationId xmlns:a16="http://schemas.microsoft.com/office/drawing/2014/main" id="{F47DA1D9-E9CC-538A-BFCC-927D05BCA9CB}"/>
              </a:ext>
            </a:extLst>
          </p:cNvPr>
          <p:cNvSpPr txBox="1">
            <a:spLocks/>
          </p:cNvSpPr>
          <p:nvPr/>
        </p:nvSpPr>
        <p:spPr>
          <a:xfrm>
            <a:off x="1097279" y="286603"/>
            <a:ext cx="10246457"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a:lstStyle>
          <a:p>
            <a:r>
              <a:rPr lang="de-DE" dirty="0"/>
              <a:t>DL Model Training - Performance</a:t>
            </a:r>
            <a:endParaRPr lang="en-GB" dirty="0"/>
          </a:p>
        </p:txBody>
      </p:sp>
    </p:spTree>
    <p:extLst>
      <p:ext uri="{BB962C8B-B14F-4D97-AF65-F5344CB8AC3E}">
        <p14:creationId xmlns:p14="http://schemas.microsoft.com/office/powerpoint/2010/main" val="2747973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D33E3-2EE3-4EF5-1376-AE09B6F9B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4438A-0F89-1ED4-BDFC-1EEAD637689C}"/>
              </a:ext>
            </a:extLst>
          </p:cNvPr>
          <p:cNvSpPr>
            <a:spLocks noGrp="1"/>
          </p:cNvSpPr>
          <p:nvPr>
            <p:ph type="title"/>
          </p:nvPr>
        </p:nvSpPr>
        <p:spPr>
          <a:xfrm>
            <a:off x="1097279" y="286603"/>
            <a:ext cx="10246457" cy="1450757"/>
          </a:xfrm>
        </p:spPr>
        <p:txBody>
          <a:bodyPr>
            <a:normAutofit/>
          </a:bodyPr>
          <a:lstStyle/>
          <a:p>
            <a:r>
              <a:rPr lang="de-DE" dirty="0"/>
              <a:t>DL Model  –  Training Metrics</a:t>
            </a:r>
            <a:endParaRPr lang="en-GB" dirty="0"/>
          </a:p>
        </p:txBody>
      </p:sp>
      <p:sp>
        <p:nvSpPr>
          <p:cNvPr id="12" name="Content Placeholder 9">
            <a:extLst>
              <a:ext uri="{FF2B5EF4-FFF2-40B4-BE49-F238E27FC236}">
                <a16:creationId xmlns:a16="http://schemas.microsoft.com/office/drawing/2014/main" id="{8BFE6DB9-5324-9107-A13F-0FFCE344BEB0}"/>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pic>
        <p:nvPicPr>
          <p:cNvPr id="5" name="Picture 4">
            <a:extLst>
              <a:ext uri="{FF2B5EF4-FFF2-40B4-BE49-F238E27FC236}">
                <a16:creationId xmlns:a16="http://schemas.microsoft.com/office/drawing/2014/main" id="{DE7B31FC-72DA-307D-3F5B-5BC442E868C1}"/>
              </a:ext>
            </a:extLst>
          </p:cNvPr>
          <p:cNvPicPr>
            <a:picLocks noChangeAspect="1"/>
          </p:cNvPicPr>
          <p:nvPr/>
        </p:nvPicPr>
        <p:blipFill>
          <a:blip r:embed="rId3"/>
          <a:stretch>
            <a:fillRect/>
          </a:stretch>
        </p:blipFill>
        <p:spPr>
          <a:xfrm>
            <a:off x="1169082" y="2545167"/>
            <a:ext cx="4608975" cy="3158002"/>
          </a:xfrm>
          <a:prstGeom prst="rect">
            <a:avLst/>
          </a:prstGeom>
        </p:spPr>
      </p:pic>
      <p:pic>
        <p:nvPicPr>
          <p:cNvPr id="6" name="Picture 5">
            <a:extLst>
              <a:ext uri="{FF2B5EF4-FFF2-40B4-BE49-F238E27FC236}">
                <a16:creationId xmlns:a16="http://schemas.microsoft.com/office/drawing/2014/main" id="{8E3B459E-9EEB-7297-A4E9-5623E0586116}"/>
              </a:ext>
            </a:extLst>
          </p:cNvPr>
          <p:cNvPicPr>
            <a:picLocks noChangeAspect="1"/>
          </p:cNvPicPr>
          <p:nvPr/>
        </p:nvPicPr>
        <p:blipFill>
          <a:blip r:embed="rId4"/>
          <a:stretch>
            <a:fillRect/>
          </a:stretch>
        </p:blipFill>
        <p:spPr>
          <a:xfrm>
            <a:off x="6255596" y="2545167"/>
            <a:ext cx="4590686" cy="3170195"/>
          </a:xfrm>
          <a:prstGeom prst="rect">
            <a:avLst/>
          </a:prstGeom>
        </p:spPr>
      </p:pic>
    </p:spTree>
    <p:extLst>
      <p:ext uri="{BB962C8B-B14F-4D97-AF65-F5344CB8AC3E}">
        <p14:creationId xmlns:p14="http://schemas.microsoft.com/office/powerpoint/2010/main" val="213101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CEC04-A26F-7FE1-1B89-82157214516D}"/>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F4517F5A-B8FF-DBD8-2DC4-A724B4A57934}"/>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pic>
        <p:nvPicPr>
          <p:cNvPr id="3" name="Picture 2">
            <a:extLst>
              <a:ext uri="{FF2B5EF4-FFF2-40B4-BE49-F238E27FC236}">
                <a16:creationId xmlns:a16="http://schemas.microsoft.com/office/drawing/2014/main" id="{4255F622-D439-6ED5-55CE-969B9AF11874}"/>
              </a:ext>
            </a:extLst>
          </p:cNvPr>
          <p:cNvPicPr>
            <a:picLocks noChangeAspect="1"/>
          </p:cNvPicPr>
          <p:nvPr/>
        </p:nvPicPr>
        <p:blipFill>
          <a:blip r:embed="rId3"/>
          <a:stretch>
            <a:fillRect/>
          </a:stretch>
        </p:blipFill>
        <p:spPr>
          <a:xfrm>
            <a:off x="90920" y="2359155"/>
            <a:ext cx="6005080" cy="3164098"/>
          </a:xfrm>
          <a:prstGeom prst="rect">
            <a:avLst/>
          </a:prstGeom>
        </p:spPr>
      </p:pic>
      <p:pic>
        <p:nvPicPr>
          <p:cNvPr id="4" name="Picture 3">
            <a:extLst>
              <a:ext uri="{FF2B5EF4-FFF2-40B4-BE49-F238E27FC236}">
                <a16:creationId xmlns:a16="http://schemas.microsoft.com/office/drawing/2014/main" id="{83910036-431F-F0DC-871A-2FC172E225F1}"/>
              </a:ext>
            </a:extLst>
          </p:cNvPr>
          <p:cNvPicPr>
            <a:picLocks noChangeAspect="1"/>
          </p:cNvPicPr>
          <p:nvPr/>
        </p:nvPicPr>
        <p:blipFill>
          <a:blip r:embed="rId4"/>
          <a:stretch>
            <a:fillRect/>
          </a:stretch>
        </p:blipFill>
        <p:spPr>
          <a:xfrm>
            <a:off x="6143600" y="2359155"/>
            <a:ext cx="5998984" cy="3164098"/>
          </a:xfrm>
          <a:prstGeom prst="rect">
            <a:avLst/>
          </a:prstGeom>
        </p:spPr>
      </p:pic>
      <p:sp>
        <p:nvSpPr>
          <p:cNvPr id="10" name="Title 1">
            <a:extLst>
              <a:ext uri="{FF2B5EF4-FFF2-40B4-BE49-F238E27FC236}">
                <a16:creationId xmlns:a16="http://schemas.microsoft.com/office/drawing/2014/main" id="{91406CD6-E8A8-398F-4167-24AEEBEF6A16}"/>
              </a:ext>
            </a:extLst>
          </p:cNvPr>
          <p:cNvSpPr>
            <a:spLocks noGrp="1"/>
          </p:cNvSpPr>
          <p:nvPr>
            <p:ph type="title"/>
          </p:nvPr>
        </p:nvSpPr>
        <p:spPr>
          <a:xfrm>
            <a:off x="1097279" y="286603"/>
            <a:ext cx="11094721" cy="1450757"/>
          </a:xfrm>
        </p:spPr>
        <p:txBody>
          <a:bodyPr>
            <a:normAutofit/>
          </a:bodyPr>
          <a:lstStyle/>
          <a:p>
            <a:r>
              <a:rPr lang="de-DE" dirty="0"/>
              <a:t>DL Model – Validation Metrics</a:t>
            </a:r>
            <a:endParaRPr lang="en-GB" dirty="0"/>
          </a:p>
        </p:txBody>
      </p:sp>
    </p:spTree>
    <p:extLst>
      <p:ext uri="{BB962C8B-B14F-4D97-AF65-F5344CB8AC3E}">
        <p14:creationId xmlns:p14="http://schemas.microsoft.com/office/powerpoint/2010/main" val="65954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EF50-F497-6B23-7128-3C89A40C02C5}"/>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EAB51F16-23AA-923E-7E27-A5458BA58261}"/>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sp>
        <p:nvSpPr>
          <p:cNvPr id="10" name="Title 1">
            <a:extLst>
              <a:ext uri="{FF2B5EF4-FFF2-40B4-BE49-F238E27FC236}">
                <a16:creationId xmlns:a16="http://schemas.microsoft.com/office/drawing/2014/main" id="{6FFC84EE-DA5F-8653-18FB-C7450AF4ACD6}"/>
              </a:ext>
            </a:extLst>
          </p:cNvPr>
          <p:cNvSpPr>
            <a:spLocks noGrp="1"/>
          </p:cNvSpPr>
          <p:nvPr>
            <p:ph type="title"/>
          </p:nvPr>
        </p:nvSpPr>
        <p:spPr>
          <a:xfrm>
            <a:off x="1097280" y="286603"/>
            <a:ext cx="2748100" cy="2546404"/>
          </a:xfrm>
        </p:spPr>
        <p:txBody>
          <a:bodyPr>
            <a:normAutofit fontScale="90000"/>
          </a:bodyPr>
          <a:lstStyle/>
          <a:p>
            <a:r>
              <a:rPr lang="de-DE" dirty="0"/>
              <a:t>DL Model – Confusion Matrix</a:t>
            </a:r>
            <a:endParaRPr lang="en-GB" dirty="0"/>
          </a:p>
        </p:txBody>
      </p:sp>
      <p:sp>
        <p:nvSpPr>
          <p:cNvPr id="7" name="TextBox 6">
            <a:extLst>
              <a:ext uri="{FF2B5EF4-FFF2-40B4-BE49-F238E27FC236}">
                <a16:creationId xmlns:a16="http://schemas.microsoft.com/office/drawing/2014/main" id="{C07D5DDD-3818-4847-357F-540BFE551ED0}"/>
              </a:ext>
            </a:extLst>
          </p:cNvPr>
          <p:cNvSpPr txBox="1"/>
          <p:nvPr/>
        </p:nvSpPr>
        <p:spPr>
          <a:xfrm>
            <a:off x="1165352" y="4293214"/>
            <a:ext cx="1986569" cy="461665"/>
          </a:xfrm>
          <a:prstGeom prst="rect">
            <a:avLst/>
          </a:prstGeom>
          <a:noFill/>
        </p:spPr>
        <p:txBody>
          <a:bodyPr wrap="none" rtlCol="0">
            <a:spAutoFit/>
          </a:bodyPr>
          <a:lstStyle/>
          <a:p>
            <a:r>
              <a:rPr lang="en-GB" sz="2400" dirty="0">
                <a:solidFill>
                  <a:schemeClr val="tx1">
                    <a:lumMod val="75000"/>
                    <a:lumOff val="25000"/>
                  </a:schemeClr>
                </a:solidFill>
              </a:rPr>
              <a:t>Accuracy≈91%</a:t>
            </a:r>
          </a:p>
        </p:txBody>
      </p:sp>
      <p:pic>
        <p:nvPicPr>
          <p:cNvPr id="3" name="Picture 2">
            <a:extLst>
              <a:ext uri="{FF2B5EF4-FFF2-40B4-BE49-F238E27FC236}">
                <a16:creationId xmlns:a16="http://schemas.microsoft.com/office/drawing/2014/main" id="{8ABC2201-C769-FB45-D5D7-42E3D88789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80" y="0"/>
            <a:ext cx="8095099" cy="6858000"/>
          </a:xfrm>
          <a:prstGeom prst="rect">
            <a:avLst/>
          </a:prstGeom>
        </p:spPr>
      </p:pic>
    </p:spTree>
    <p:extLst>
      <p:ext uri="{BB962C8B-B14F-4D97-AF65-F5344CB8AC3E}">
        <p14:creationId xmlns:p14="http://schemas.microsoft.com/office/powerpoint/2010/main" val="188261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5FF93C-D483-405A-82D6-BE2BB078BF02}"/>
              </a:ext>
            </a:extLst>
          </p:cNvPr>
          <p:cNvPicPr>
            <a:picLocks noGrp="1" noChangeAspect="1"/>
          </p:cNvPicPr>
          <p:nvPr>
            <p:ph idx="1"/>
          </p:nvPr>
        </p:nvPicPr>
        <p:blipFill rotWithShape="1">
          <a:blip r:embed="rId3"/>
          <a:srcRect r="50059"/>
          <a:stretch/>
        </p:blipFill>
        <p:spPr>
          <a:xfrm>
            <a:off x="5462805" y="662965"/>
            <a:ext cx="5713412" cy="2847299"/>
          </a:xfrm>
          <a:prstGeom prst="rect">
            <a:avLst/>
          </a:prstGeom>
        </p:spPr>
      </p:pic>
      <p:sp>
        <p:nvSpPr>
          <p:cNvPr id="3" name="Title 2">
            <a:extLst>
              <a:ext uri="{FF2B5EF4-FFF2-40B4-BE49-F238E27FC236}">
                <a16:creationId xmlns:a16="http://schemas.microsoft.com/office/drawing/2014/main" id="{C504CF6C-5764-46A6-A1D3-11FD5C3791F3}"/>
              </a:ext>
            </a:extLst>
          </p:cNvPr>
          <p:cNvSpPr>
            <a:spLocks noGrp="1"/>
          </p:cNvSpPr>
          <p:nvPr>
            <p:ph type="title"/>
          </p:nvPr>
        </p:nvSpPr>
        <p:spPr/>
        <p:txBody>
          <a:bodyPr/>
          <a:lstStyle/>
          <a:p>
            <a:r>
              <a:rPr lang="de-DE" dirty="0"/>
              <a:t>WHY?</a:t>
            </a:r>
            <a:endParaRPr lang="en-US" dirty="0"/>
          </a:p>
        </p:txBody>
      </p:sp>
      <p:pic>
        <p:nvPicPr>
          <p:cNvPr id="5" name="Content Placeholder 3">
            <a:extLst>
              <a:ext uri="{FF2B5EF4-FFF2-40B4-BE49-F238E27FC236}">
                <a16:creationId xmlns:a16="http://schemas.microsoft.com/office/drawing/2014/main" id="{104AEA73-F8BD-498D-94FF-7B3E5AB83E6D}"/>
              </a:ext>
            </a:extLst>
          </p:cNvPr>
          <p:cNvPicPr>
            <a:picLocks noChangeAspect="1"/>
          </p:cNvPicPr>
          <p:nvPr/>
        </p:nvPicPr>
        <p:blipFill rotWithShape="1">
          <a:blip r:embed="rId3"/>
          <a:srcRect l="50511" t="906"/>
          <a:stretch/>
        </p:blipFill>
        <p:spPr>
          <a:xfrm>
            <a:off x="5462805" y="3677590"/>
            <a:ext cx="5713412" cy="2847299"/>
          </a:xfrm>
          <a:prstGeom prst="rect">
            <a:avLst/>
          </a:prstGeom>
        </p:spPr>
      </p:pic>
      <p:sp>
        <p:nvSpPr>
          <p:cNvPr id="7" name="Content Placeholder 9">
            <a:extLst>
              <a:ext uri="{FF2B5EF4-FFF2-40B4-BE49-F238E27FC236}">
                <a16:creationId xmlns:a16="http://schemas.microsoft.com/office/drawing/2014/main" id="{F8E32D6D-F40C-458E-BE77-3AF11A0C31CD}"/>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2287329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40EF-55CA-ABB8-2EA4-DDA9BEA18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FDD47-3D2E-2CEB-BF1E-D4584319B864}"/>
              </a:ext>
            </a:extLst>
          </p:cNvPr>
          <p:cNvSpPr>
            <a:spLocks noGrp="1"/>
          </p:cNvSpPr>
          <p:nvPr>
            <p:ph type="title"/>
          </p:nvPr>
        </p:nvSpPr>
        <p:spPr/>
        <p:txBody>
          <a:bodyPr/>
          <a:lstStyle/>
          <a:p>
            <a:r>
              <a:rPr lang="de-DE" dirty="0"/>
              <a:t>Some examples of the final output</a:t>
            </a:r>
            <a:endParaRPr lang="en-GB" dirty="0"/>
          </a:p>
        </p:txBody>
      </p:sp>
      <p:pic>
        <p:nvPicPr>
          <p:cNvPr id="5" name="Picture 4">
            <a:extLst>
              <a:ext uri="{FF2B5EF4-FFF2-40B4-BE49-F238E27FC236}">
                <a16:creationId xmlns:a16="http://schemas.microsoft.com/office/drawing/2014/main" id="{AF3ADFAE-DDA9-AFCA-1465-B94705D0A291}"/>
              </a:ext>
            </a:extLst>
          </p:cNvPr>
          <p:cNvPicPr>
            <a:picLocks noChangeAspect="1"/>
          </p:cNvPicPr>
          <p:nvPr/>
        </p:nvPicPr>
        <p:blipFill>
          <a:blip r:embed="rId3"/>
          <a:stretch>
            <a:fillRect/>
          </a:stretch>
        </p:blipFill>
        <p:spPr>
          <a:xfrm>
            <a:off x="6160732" y="2395378"/>
            <a:ext cx="4664651" cy="3205927"/>
          </a:xfrm>
          <a:prstGeom prst="rect">
            <a:avLst/>
          </a:prstGeom>
        </p:spPr>
      </p:pic>
      <p:pic>
        <p:nvPicPr>
          <p:cNvPr id="11" name="Picture 10">
            <a:extLst>
              <a:ext uri="{FF2B5EF4-FFF2-40B4-BE49-F238E27FC236}">
                <a16:creationId xmlns:a16="http://schemas.microsoft.com/office/drawing/2014/main" id="{8AA4ADA3-C0A0-7EEC-DDC4-CB5BF400846A}"/>
              </a:ext>
            </a:extLst>
          </p:cNvPr>
          <p:cNvPicPr>
            <a:picLocks noChangeAspect="1"/>
          </p:cNvPicPr>
          <p:nvPr/>
        </p:nvPicPr>
        <p:blipFill>
          <a:blip r:embed="rId4"/>
          <a:stretch>
            <a:fillRect/>
          </a:stretch>
        </p:blipFill>
        <p:spPr>
          <a:xfrm>
            <a:off x="1366617" y="1737360"/>
            <a:ext cx="4093136" cy="4768068"/>
          </a:xfrm>
          <a:prstGeom prst="rect">
            <a:avLst/>
          </a:prstGeom>
        </p:spPr>
      </p:pic>
      <p:sp>
        <p:nvSpPr>
          <p:cNvPr id="12" name="Content Placeholder 9">
            <a:extLst>
              <a:ext uri="{FF2B5EF4-FFF2-40B4-BE49-F238E27FC236}">
                <a16:creationId xmlns:a16="http://schemas.microsoft.com/office/drawing/2014/main" id="{C8630B6F-185E-20C8-9798-4C19F267CA0B}"/>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spTree>
    <p:extLst>
      <p:ext uri="{BB962C8B-B14F-4D97-AF65-F5344CB8AC3E}">
        <p14:creationId xmlns:p14="http://schemas.microsoft.com/office/powerpoint/2010/main" val="1987361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85283-7E88-79EF-55C2-71E0E41D8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F2183-D737-AEDC-0C14-2CE13CD48977}"/>
              </a:ext>
            </a:extLst>
          </p:cNvPr>
          <p:cNvSpPr>
            <a:spLocks noGrp="1"/>
          </p:cNvSpPr>
          <p:nvPr>
            <p:ph type="title"/>
          </p:nvPr>
        </p:nvSpPr>
        <p:spPr/>
        <p:txBody>
          <a:bodyPr/>
          <a:lstStyle/>
          <a:p>
            <a:r>
              <a:rPr lang="de-DE" dirty="0"/>
              <a:t>Some examples of the final output</a:t>
            </a:r>
            <a:endParaRPr lang="en-GB" dirty="0"/>
          </a:p>
        </p:txBody>
      </p:sp>
      <p:pic>
        <p:nvPicPr>
          <p:cNvPr id="7" name="Picture 6">
            <a:extLst>
              <a:ext uri="{FF2B5EF4-FFF2-40B4-BE49-F238E27FC236}">
                <a16:creationId xmlns:a16="http://schemas.microsoft.com/office/drawing/2014/main" id="{4ACD7AA2-2084-3F3D-E66E-1486CC18E4D7}"/>
              </a:ext>
            </a:extLst>
          </p:cNvPr>
          <p:cNvPicPr>
            <a:picLocks noChangeAspect="1"/>
          </p:cNvPicPr>
          <p:nvPr/>
        </p:nvPicPr>
        <p:blipFill>
          <a:blip r:embed="rId2"/>
          <a:srcRect l="-935" b="11964"/>
          <a:stretch/>
        </p:blipFill>
        <p:spPr>
          <a:xfrm>
            <a:off x="1173192" y="1858130"/>
            <a:ext cx="3911647" cy="4652847"/>
          </a:xfrm>
          <a:prstGeom prst="rect">
            <a:avLst/>
          </a:prstGeom>
        </p:spPr>
      </p:pic>
      <p:pic>
        <p:nvPicPr>
          <p:cNvPr id="9" name="Picture 8">
            <a:extLst>
              <a:ext uri="{FF2B5EF4-FFF2-40B4-BE49-F238E27FC236}">
                <a16:creationId xmlns:a16="http://schemas.microsoft.com/office/drawing/2014/main" id="{24A3B5A5-1826-D96C-E993-D6F8544445AB}"/>
              </a:ext>
            </a:extLst>
          </p:cNvPr>
          <p:cNvPicPr>
            <a:picLocks noChangeAspect="1"/>
          </p:cNvPicPr>
          <p:nvPr/>
        </p:nvPicPr>
        <p:blipFill>
          <a:blip r:embed="rId3"/>
          <a:stretch>
            <a:fillRect/>
          </a:stretch>
        </p:blipFill>
        <p:spPr>
          <a:xfrm>
            <a:off x="5965620" y="2505387"/>
            <a:ext cx="4539462" cy="3358331"/>
          </a:xfrm>
          <a:prstGeom prst="rect">
            <a:avLst/>
          </a:prstGeom>
        </p:spPr>
      </p:pic>
      <p:sp>
        <p:nvSpPr>
          <p:cNvPr id="10" name="Content Placeholder 9">
            <a:extLst>
              <a:ext uri="{FF2B5EF4-FFF2-40B4-BE49-F238E27FC236}">
                <a16:creationId xmlns:a16="http://schemas.microsoft.com/office/drawing/2014/main" id="{4B62F034-29F5-7841-AFF9-4686D4DDAD40}"/>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spTree>
    <p:extLst>
      <p:ext uri="{BB962C8B-B14F-4D97-AF65-F5344CB8AC3E}">
        <p14:creationId xmlns:p14="http://schemas.microsoft.com/office/powerpoint/2010/main" val="4082124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29CD-4E16-97E6-D198-617446F9A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60ADA2-B5C9-71E4-6C2B-2149AF2AFA28}"/>
              </a:ext>
            </a:extLst>
          </p:cNvPr>
          <p:cNvSpPr>
            <a:spLocks noGrp="1"/>
          </p:cNvSpPr>
          <p:nvPr>
            <p:ph type="title"/>
          </p:nvPr>
        </p:nvSpPr>
        <p:spPr/>
        <p:txBody>
          <a:bodyPr/>
          <a:lstStyle/>
          <a:p>
            <a:r>
              <a:rPr lang="de-DE" dirty="0"/>
              <a:t>Some examples of the final output</a:t>
            </a:r>
            <a:endParaRPr lang="en-GB" dirty="0"/>
          </a:p>
        </p:txBody>
      </p:sp>
      <p:pic>
        <p:nvPicPr>
          <p:cNvPr id="9" name="Picture 8">
            <a:extLst>
              <a:ext uri="{FF2B5EF4-FFF2-40B4-BE49-F238E27FC236}">
                <a16:creationId xmlns:a16="http://schemas.microsoft.com/office/drawing/2014/main" id="{2A1E290A-FDB5-775A-3E7F-B5F7F0290445}"/>
              </a:ext>
            </a:extLst>
          </p:cNvPr>
          <p:cNvPicPr>
            <a:picLocks noChangeAspect="1"/>
          </p:cNvPicPr>
          <p:nvPr/>
        </p:nvPicPr>
        <p:blipFill>
          <a:blip r:embed="rId2"/>
          <a:stretch>
            <a:fillRect/>
          </a:stretch>
        </p:blipFill>
        <p:spPr>
          <a:xfrm>
            <a:off x="5092554" y="1952817"/>
            <a:ext cx="4658216" cy="4215104"/>
          </a:xfrm>
          <a:prstGeom prst="rect">
            <a:avLst/>
          </a:prstGeom>
        </p:spPr>
      </p:pic>
      <p:pic>
        <p:nvPicPr>
          <p:cNvPr id="11" name="Picture 10">
            <a:extLst>
              <a:ext uri="{FF2B5EF4-FFF2-40B4-BE49-F238E27FC236}">
                <a16:creationId xmlns:a16="http://schemas.microsoft.com/office/drawing/2014/main" id="{D23FA3BD-A6F6-7347-EB04-FFEBB8C0BDD6}"/>
              </a:ext>
            </a:extLst>
          </p:cNvPr>
          <p:cNvPicPr>
            <a:picLocks noChangeAspect="1"/>
          </p:cNvPicPr>
          <p:nvPr/>
        </p:nvPicPr>
        <p:blipFill>
          <a:blip r:embed="rId3"/>
          <a:stretch>
            <a:fillRect/>
          </a:stretch>
        </p:blipFill>
        <p:spPr>
          <a:xfrm>
            <a:off x="1398327" y="1952817"/>
            <a:ext cx="2344598" cy="4215104"/>
          </a:xfrm>
          <a:prstGeom prst="rect">
            <a:avLst/>
          </a:prstGeom>
        </p:spPr>
      </p:pic>
      <p:sp>
        <p:nvSpPr>
          <p:cNvPr id="12" name="Content Placeholder 9">
            <a:extLst>
              <a:ext uri="{FF2B5EF4-FFF2-40B4-BE49-F238E27FC236}">
                <a16:creationId xmlns:a16="http://schemas.microsoft.com/office/drawing/2014/main" id="{7A220967-90AD-3ED8-2E0B-FA703B229735}"/>
              </a:ext>
            </a:extLst>
          </p:cNvPr>
          <p:cNvSpPr txBox="1">
            <a:spLocks/>
          </p:cNvSpPr>
          <p:nvPr/>
        </p:nvSpPr>
        <p:spPr>
          <a:xfrm>
            <a:off x="131710" y="6510977"/>
            <a:ext cx="1783354" cy="269385"/>
          </a:xfrm>
          <a:prstGeom prst="rect">
            <a:avLst/>
          </a:prstGeom>
          <a:ln>
            <a:solidFill>
              <a:schemeClr val="bg1"/>
            </a:solidFill>
          </a:ln>
        </p:spPr>
        <p:txBody>
          <a:bodyPr vert="horz" lIns="0" tIns="45720" rIns="0" bIns="45720" numCol="2" rtlCol="0" anchor="ctr">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3. Results &amp; Performance</a:t>
            </a:r>
            <a:endParaRPr lang="en-US" sz="1050" dirty="0">
              <a:latin typeface="+mj-lt"/>
            </a:endParaRPr>
          </a:p>
        </p:txBody>
      </p:sp>
    </p:spTree>
    <p:extLst>
      <p:ext uri="{BB962C8B-B14F-4D97-AF65-F5344CB8AC3E}">
        <p14:creationId xmlns:p14="http://schemas.microsoft.com/office/powerpoint/2010/main" val="4151693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477077" y="516836"/>
            <a:ext cx="3697683" cy="1960234"/>
          </a:xfrm>
        </p:spPr>
        <p:txBody>
          <a:bodyPr vert="horz" lIns="91440" tIns="45720" rIns="91440" bIns="45720" rtlCol="0" anchor="b">
            <a:noAutofit/>
          </a:bodyPr>
          <a:lstStyle/>
          <a:p>
            <a:r>
              <a:rPr lang="en-US" sz="4400" dirty="0">
                <a:solidFill>
                  <a:schemeClr val="tx1"/>
                </a:solidFill>
              </a:rPr>
              <a:t>Learnings</a:t>
            </a:r>
          </a:p>
        </p:txBody>
      </p:sp>
      <p:cxnSp>
        <p:nvCxnSpPr>
          <p:cNvPr id="30" name="Straight Connector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492371" y="2790855"/>
            <a:ext cx="3084844" cy="3311766"/>
          </a:xfrm>
        </p:spPr>
        <p:txBody>
          <a:bodyPr vert="horz" lIns="0" tIns="45720" rIns="0" bIns="45720" rtlCol="0">
            <a:normAutofit/>
          </a:bodyPr>
          <a:lstStyle/>
          <a:p>
            <a:r>
              <a:rPr lang="en-US" dirty="0">
                <a:latin typeface="+mj-lt"/>
              </a:rPr>
              <a:t>Challenges</a:t>
            </a:r>
          </a:p>
          <a:p>
            <a:r>
              <a:rPr lang="en-US" dirty="0">
                <a:latin typeface="+mj-lt"/>
              </a:rPr>
              <a:t>Knowledge applied</a:t>
            </a:r>
          </a:p>
          <a:p>
            <a:r>
              <a:rPr lang="en-US" dirty="0">
                <a:latin typeface="+mj-lt"/>
              </a:rPr>
              <a:t>Future Improvements</a:t>
            </a:r>
          </a:p>
        </p:txBody>
      </p:sp>
      <p:pic>
        <p:nvPicPr>
          <p:cNvPr id="9" name="Picture Placeholder 8" descr="A person with a sunset in the background. This image is also reflects achievements&#10;">
            <a:extLst>
              <a:ext uri="{FF2B5EF4-FFF2-40B4-BE49-F238E27FC236}">
                <a16:creationId xmlns:a16="http://schemas.microsoft.com/office/drawing/2014/main" id="{73634FB2-CF5B-4C8E-9EF0-593506A28F3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4080728" y="10"/>
            <a:ext cx="8111272" cy="6857990"/>
          </a:xfrm>
          <a:prstGeom prst="rect">
            <a:avLst/>
          </a:prstGeom>
        </p:spPr>
      </p:pic>
    </p:spTree>
    <p:extLst>
      <p:ext uri="{BB962C8B-B14F-4D97-AF65-F5344CB8AC3E}">
        <p14:creationId xmlns:p14="http://schemas.microsoft.com/office/powerpoint/2010/main" val="2225727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2DDFEF-5060-46E5-BA1C-7EA73ED4CEF0}"/>
              </a:ext>
            </a:extLst>
          </p:cNvPr>
          <p:cNvSpPr>
            <a:spLocks noGrp="1"/>
          </p:cNvSpPr>
          <p:nvPr>
            <p:ph idx="1"/>
          </p:nvPr>
        </p:nvSpPr>
        <p:spPr>
          <a:xfrm>
            <a:off x="1008747" y="2105660"/>
            <a:ext cx="6698092" cy="4131238"/>
          </a:xfrm>
        </p:spPr>
        <p:txBody>
          <a:bodyPr>
            <a:normAutofit fontScale="92500" lnSpcReduction="10000"/>
          </a:bodyPr>
          <a:lstStyle/>
          <a:p>
            <a:r>
              <a:rPr lang="en-US" sz="2400" b="1" dirty="0"/>
              <a:t>Challenges Encountered</a:t>
            </a:r>
          </a:p>
          <a:p>
            <a:pPr lvl="1"/>
            <a:r>
              <a:rPr lang="en-US" sz="2000" b="1" dirty="0"/>
              <a:t>Dataset Conversion: </a:t>
            </a:r>
            <a:r>
              <a:rPr lang="en-US" sz="2000" dirty="0"/>
              <a:t>DeepFashion2 → YOLO format complexity</a:t>
            </a:r>
          </a:p>
          <a:p>
            <a:pPr lvl="1"/>
            <a:r>
              <a:rPr lang="en-US" sz="2000" b="1" dirty="0"/>
              <a:t>Memory Optimization: </a:t>
            </a:r>
            <a:r>
              <a:rPr lang="en-US" sz="2000" dirty="0"/>
              <a:t>8GB VRAM limitations with large models</a:t>
            </a:r>
          </a:p>
          <a:p>
            <a:pPr lvl="1"/>
            <a:r>
              <a:rPr lang="en-US" sz="2000" b="1" dirty="0"/>
              <a:t>Real-time Performance: </a:t>
            </a:r>
            <a:r>
              <a:rPr lang="en-US" sz="2000" dirty="0"/>
              <a:t>Balancing accuracy vs. speed</a:t>
            </a:r>
          </a:p>
          <a:p>
            <a:pPr lvl="1"/>
            <a:r>
              <a:rPr lang="en-US" sz="2000" b="1" dirty="0"/>
              <a:t>Color Space Selection: </a:t>
            </a:r>
            <a:r>
              <a:rPr lang="en-US" sz="2000" dirty="0"/>
              <a:t>RGB vs. HSV for clustering</a:t>
            </a:r>
          </a:p>
          <a:p>
            <a:r>
              <a:rPr lang="en-US" sz="2400" b="1" dirty="0"/>
              <a:t>Solutions Implemented</a:t>
            </a:r>
          </a:p>
          <a:p>
            <a:pPr lvl="1"/>
            <a:r>
              <a:rPr lang="en-US" sz="2000" dirty="0"/>
              <a:t>Custom conversion script handling DeepFashion2's unique annotation format</a:t>
            </a:r>
          </a:p>
          <a:p>
            <a:pPr lvl="1"/>
            <a:r>
              <a:rPr lang="en-US" sz="2000" dirty="0"/>
              <a:t>Batch size optimization and mixed precision training</a:t>
            </a:r>
          </a:p>
          <a:p>
            <a:pPr lvl="1"/>
            <a:r>
              <a:rPr lang="en-US" sz="2000" dirty="0"/>
              <a:t>Model size tuning (medium vs. large) for optimal performance</a:t>
            </a:r>
          </a:p>
          <a:p>
            <a:pPr lvl="1"/>
            <a:r>
              <a:rPr lang="en-US" sz="2000" dirty="0"/>
              <a:t>RGB color space for perceptually meaningful clustering while HSV for recommendations</a:t>
            </a:r>
          </a:p>
        </p:txBody>
      </p:sp>
      <p:sp>
        <p:nvSpPr>
          <p:cNvPr id="9" name="Title 8">
            <a:extLst>
              <a:ext uri="{FF2B5EF4-FFF2-40B4-BE49-F238E27FC236}">
                <a16:creationId xmlns:a16="http://schemas.microsoft.com/office/drawing/2014/main" id="{85BE1DBF-5C63-46F3-AC20-82ED99769CAC}"/>
              </a:ext>
            </a:extLst>
          </p:cNvPr>
          <p:cNvSpPr>
            <a:spLocks noGrp="1"/>
          </p:cNvSpPr>
          <p:nvPr>
            <p:ph type="title"/>
          </p:nvPr>
        </p:nvSpPr>
        <p:spPr/>
        <p:txBody>
          <a:bodyPr/>
          <a:lstStyle/>
          <a:p>
            <a:r>
              <a:rPr lang="en-US" dirty="0"/>
              <a:t>Technical Challenges</a:t>
            </a:r>
          </a:p>
        </p:txBody>
      </p:sp>
      <p:sp>
        <p:nvSpPr>
          <p:cNvPr id="10" name="Content Placeholder 9">
            <a:extLst>
              <a:ext uri="{FF2B5EF4-FFF2-40B4-BE49-F238E27FC236}">
                <a16:creationId xmlns:a16="http://schemas.microsoft.com/office/drawing/2014/main" id="{103C170D-5AFB-490D-BC07-ED76961D1D36}"/>
              </a:ext>
            </a:extLst>
          </p:cNvPr>
          <p:cNvSpPr txBox="1">
            <a:spLocks/>
          </p:cNvSpPr>
          <p:nvPr/>
        </p:nvSpPr>
        <p:spPr>
          <a:xfrm>
            <a:off x="131710" y="6441440"/>
            <a:ext cx="1747890" cy="308496"/>
          </a:xfrm>
          <a:prstGeom prst="rect">
            <a:avLst/>
          </a:prstGeom>
          <a:ln>
            <a:solidFill>
              <a:schemeClr val="bg1"/>
            </a:solidFill>
          </a:ln>
        </p:spPr>
        <p:txBody>
          <a:bodyPr vert="horz" lIns="0" tIns="45720" rIns="0" bIns="45720" numCol="2" rtlCol="0" anchor="ctr">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4. Learnings</a:t>
            </a:r>
            <a:endParaRPr lang="en-US" sz="1050" dirty="0">
              <a:latin typeface="+mj-lt"/>
            </a:endParaRPr>
          </a:p>
        </p:txBody>
      </p:sp>
      <p:pic>
        <p:nvPicPr>
          <p:cNvPr id="11" name="Picture 10">
            <a:extLst>
              <a:ext uri="{FF2B5EF4-FFF2-40B4-BE49-F238E27FC236}">
                <a16:creationId xmlns:a16="http://schemas.microsoft.com/office/drawing/2014/main" id="{F5FBBEF4-3AF1-41C2-82BA-1B8666133181}"/>
              </a:ext>
            </a:extLst>
          </p:cNvPr>
          <p:cNvPicPr>
            <a:picLocks noChangeAspect="1"/>
          </p:cNvPicPr>
          <p:nvPr/>
        </p:nvPicPr>
        <p:blipFill rotWithShape="1">
          <a:blip r:embed="rId2">
            <a:extLst>
              <a:ext uri="{28A0092B-C50C-407E-A947-70E740481C1C}">
                <a14:useLocalDpi xmlns:a14="http://schemas.microsoft.com/office/drawing/2010/main" val="0"/>
              </a:ext>
            </a:extLst>
          </a:blip>
          <a:srcRect l="6036" t="14288" r="6640"/>
          <a:stretch/>
        </p:blipFill>
        <p:spPr>
          <a:xfrm>
            <a:off x="7844368" y="0"/>
            <a:ext cx="4357792" cy="6858000"/>
          </a:xfrm>
          <a:prstGeom prst="rect">
            <a:avLst/>
          </a:prstGeom>
        </p:spPr>
      </p:pic>
    </p:spTree>
    <p:extLst>
      <p:ext uri="{BB962C8B-B14F-4D97-AF65-F5344CB8AC3E}">
        <p14:creationId xmlns:p14="http://schemas.microsoft.com/office/powerpoint/2010/main" val="2849359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2DDFEF-5060-46E5-BA1C-7EA73ED4CEF0}"/>
              </a:ext>
            </a:extLst>
          </p:cNvPr>
          <p:cNvSpPr>
            <a:spLocks noGrp="1"/>
          </p:cNvSpPr>
          <p:nvPr>
            <p:ph idx="1"/>
          </p:nvPr>
        </p:nvSpPr>
        <p:spPr>
          <a:xfrm>
            <a:off x="1216548" y="1859280"/>
            <a:ext cx="10538572" cy="4389119"/>
          </a:xfrm>
        </p:spPr>
        <p:txBody>
          <a:bodyPr>
            <a:normAutofit lnSpcReduction="10000"/>
          </a:bodyPr>
          <a:lstStyle/>
          <a:p>
            <a:r>
              <a:rPr lang="en-US" b="1" dirty="0"/>
              <a:t>Deep Learning Fundamentals (Lecture 01)</a:t>
            </a:r>
          </a:p>
          <a:p>
            <a:pPr lvl="1"/>
            <a:r>
              <a:rPr lang="en-US" dirty="0"/>
              <a:t>Supervised Learning: YOLOv8 training on labeled fashion data</a:t>
            </a:r>
          </a:p>
          <a:p>
            <a:pPr lvl="1"/>
            <a:r>
              <a:rPr lang="en-US" dirty="0"/>
              <a:t>Unsupervised Learning: K-means color clustering</a:t>
            </a:r>
          </a:p>
          <a:p>
            <a:pPr lvl="1"/>
            <a:r>
              <a:rPr lang="en-US" dirty="0"/>
              <a:t>Multi-task Learning: Simultaneous detection + segmentation</a:t>
            </a:r>
          </a:p>
          <a:p>
            <a:r>
              <a:rPr lang="en-US" b="1" dirty="0"/>
              <a:t>CNN Architecture (Lecture 02)</a:t>
            </a:r>
          </a:p>
          <a:p>
            <a:pPr lvl="1"/>
            <a:r>
              <a:rPr lang="en-US" dirty="0"/>
              <a:t>Convolutional Layers: Feature extraction from fashion images</a:t>
            </a:r>
          </a:p>
          <a:p>
            <a:pPr lvl="1"/>
            <a:r>
              <a:rPr lang="en-US" dirty="0"/>
              <a:t>Transfer Learning: Pre-trained YOLOv8 → Fashion domain</a:t>
            </a:r>
          </a:p>
          <a:p>
            <a:pPr lvl="1"/>
            <a:r>
              <a:rPr lang="en-US" dirty="0"/>
              <a:t>Real-world Application: Computer vision for fashion analysis</a:t>
            </a:r>
          </a:p>
          <a:p>
            <a:r>
              <a:rPr lang="en-US" b="1" dirty="0"/>
              <a:t>Regression &amp; Classification (Lecture 03)</a:t>
            </a:r>
          </a:p>
          <a:p>
            <a:pPr lvl="1"/>
            <a:r>
              <a:rPr lang="en-US" dirty="0"/>
              <a:t>Bounding Box Regression: Precise clothing localization</a:t>
            </a:r>
          </a:p>
          <a:p>
            <a:pPr lvl="1"/>
            <a:r>
              <a:rPr lang="en-US" dirty="0"/>
              <a:t>Multi-class Classification: 13 clothing categories</a:t>
            </a:r>
          </a:p>
          <a:p>
            <a:pPr lvl="1"/>
            <a:r>
              <a:rPr lang="en-US" dirty="0"/>
              <a:t>Evaluation Metrics: </a:t>
            </a:r>
            <a:r>
              <a:rPr lang="en-US" dirty="0" err="1"/>
              <a:t>mAP</a:t>
            </a:r>
            <a:r>
              <a:rPr lang="en-US" dirty="0"/>
              <a:t>, precision, recall for model assessment</a:t>
            </a:r>
          </a:p>
        </p:txBody>
      </p:sp>
      <p:sp>
        <p:nvSpPr>
          <p:cNvPr id="9" name="Title 8">
            <a:extLst>
              <a:ext uri="{FF2B5EF4-FFF2-40B4-BE49-F238E27FC236}">
                <a16:creationId xmlns:a16="http://schemas.microsoft.com/office/drawing/2014/main" id="{85BE1DBF-5C63-46F3-AC20-82ED99769CAC}"/>
              </a:ext>
            </a:extLst>
          </p:cNvPr>
          <p:cNvSpPr>
            <a:spLocks noGrp="1"/>
          </p:cNvSpPr>
          <p:nvPr>
            <p:ph type="title"/>
          </p:nvPr>
        </p:nvSpPr>
        <p:spPr/>
        <p:txBody>
          <a:bodyPr/>
          <a:lstStyle/>
          <a:p>
            <a:r>
              <a:rPr lang="en-US" dirty="0"/>
              <a:t>Course concepts applied</a:t>
            </a:r>
          </a:p>
        </p:txBody>
      </p:sp>
      <p:sp>
        <p:nvSpPr>
          <p:cNvPr id="10" name="Content Placeholder 9">
            <a:extLst>
              <a:ext uri="{FF2B5EF4-FFF2-40B4-BE49-F238E27FC236}">
                <a16:creationId xmlns:a16="http://schemas.microsoft.com/office/drawing/2014/main" id="{103C170D-5AFB-490D-BC07-ED76961D1D36}"/>
              </a:ext>
            </a:extLst>
          </p:cNvPr>
          <p:cNvSpPr txBox="1">
            <a:spLocks/>
          </p:cNvSpPr>
          <p:nvPr/>
        </p:nvSpPr>
        <p:spPr>
          <a:xfrm>
            <a:off x="131710" y="6441440"/>
            <a:ext cx="1747890" cy="308496"/>
          </a:xfrm>
          <a:prstGeom prst="rect">
            <a:avLst/>
          </a:prstGeom>
          <a:ln>
            <a:solidFill>
              <a:schemeClr val="bg1"/>
            </a:solidFill>
          </a:ln>
        </p:spPr>
        <p:txBody>
          <a:bodyPr vert="horz" lIns="0" tIns="45720" rIns="0" bIns="45720" numCol="2" rtlCol="0" anchor="ctr">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4. Learnings</a:t>
            </a:r>
            <a:endParaRPr lang="en-US" sz="1050" dirty="0">
              <a:latin typeface="+mj-lt"/>
            </a:endParaRPr>
          </a:p>
        </p:txBody>
      </p:sp>
      <p:pic>
        <p:nvPicPr>
          <p:cNvPr id="5" name="Picture 4">
            <a:extLst>
              <a:ext uri="{FF2B5EF4-FFF2-40B4-BE49-F238E27FC236}">
                <a16:creationId xmlns:a16="http://schemas.microsoft.com/office/drawing/2014/main" id="{4DBD89D5-F73F-41E5-BF4C-5963743CC2C0}"/>
              </a:ext>
            </a:extLst>
          </p:cNvPr>
          <p:cNvPicPr>
            <a:picLocks noChangeAspect="1"/>
          </p:cNvPicPr>
          <p:nvPr/>
        </p:nvPicPr>
        <p:blipFill>
          <a:blip r:embed="rId3"/>
          <a:stretch>
            <a:fillRect/>
          </a:stretch>
        </p:blipFill>
        <p:spPr>
          <a:xfrm>
            <a:off x="8744038" y="792481"/>
            <a:ext cx="3447962" cy="5354320"/>
          </a:xfrm>
          <a:prstGeom prst="rect">
            <a:avLst/>
          </a:prstGeom>
        </p:spPr>
      </p:pic>
    </p:spTree>
    <p:extLst>
      <p:ext uri="{BB962C8B-B14F-4D97-AF65-F5344CB8AC3E}">
        <p14:creationId xmlns:p14="http://schemas.microsoft.com/office/powerpoint/2010/main" val="86223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CC3EF0-F13E-468D-8198-2FFABAAB8360}"/>
              </a:ext>
            </a:extLst>
          </p:cNvPr>
          <p:cNvSpPr>
            <a:spLocks noGrp="1"/>
          </p:cNvSpPr>
          <p:nvPr>
            <p:ph type="title"/>
          </p:nvPr>
        </p:nvSpPr>
        <p:spPr/>
        <p:txBody>
          <a:bodyPr/>
          <a:lstStyle/>
          <a:p>
            <a:r>
              <a:rPr lang="en-US" dirty="0"/>
              <a:t>Future Enhancements &amp; Applications</a:t>
            </a:r>
          </a:p>
        </p:txBody>
      </p:sp>
      <p:sp>
        <p:nvSpPr>
          <p:cNvPr id="8" name="Text Placeholder 7">
            <a:extLst>
              <a:ext uri="{FF2B5EF4-FFF2-40B4-BE49-F238E27FC236}">
                <a16:creationId xmlns:a16="http://schemas.microsoft.com/office/drawing/2014/main" id="{E22A3650-CE74-4B2A-A714-A99CA1898897}"/>
              </a:ext>
            </a:extLst>
          </p:cNvPr>
          <p:cNvSpPr>
            <a:spLocks noGrp="1"/>
          </p:cNvSpPr>
          <p:nvPr>
            <p:ph type="body" idx="1"/>
          </p:nvPr>
        </p:nvSpPr>
        <p:spPr/>
        <p:txBody>
          <a:bodyPr/>
          <a:lstStyle/>
          <a:p>
            <a:r>
              <a:rPr lang="en-US" dirty="0"/>
              <a:t>Potential Improvements</a:t>
            </a:r>
          </a:p>
        </p:txBody>
      </p:sp>
      <p:sp>
        <p:nvSpPr>
          <p:cNvPr id="9" name="Content Placeholder 8">
            <a:extLst>
              <a:ext uri="{FF2B5EF4-FFF2-40B4-BE49-F238E27FC236}">
                <a16:creationId xmlns:a16="http://schemas.microsoft.com/office/drawing/2014/main" id="{EC401CC4-711A-4213-A098-6A62651D89A1}"/>
              </a:ext>
            </a:extLst>
          </p:cNvPr>
          <p:cNvSpPr>
            <a:spLocks noGrp="1"/>
          </p:cNvSpPr>
          <p:nvPr>
            <p:ph sz="half" idx="2"/>
          </p:nvPr>
        </p:nvSpPr>
        <p:spPr/>
        <p:txBody>
          <a:bodyPr>
            <a:normAutofit/>
          </a:bodyPr>
          <a:lstStyle/>
          <a:p>
            <a:r>
              <a:rPr lang="en-GB" sz="1800" b="1" dirty="0">
                <a:latin typeface="+mj-lt"/>
              </a:rPr>
              <a:t>Texture Analysis</a:t>
            </a:r>
            <a:r>
              <a:rPr lang="en-GB" sz="1800" dirty="0">
                <a:latin typeface="+mj-lt"/>
              </a:rPr>
              <a:t>: Incorporate fabric patterns and textures</a:t>
            </a:r>
          </a:p>
          <a:p>
            <a:r>
              <a:rPr lang="en-GB" sz="1800" b="1" dirty="0">
                <a:latin typeface="+mj-lt"/>
              </a:rPr>
              <a:t>Trendiness Recommendations</a:t>
            </a:r>
            <a:r>
              <a:rPr lang="en-GB" sz="1800" dirty="0">
                <a:latin typeface="+mj-lt"/>
              </a:rPr>
              <a:t>: Instagram trend-appropriate </a:t>
            </a:r>
            <a:r>
              <a:rPr lang="en-GB" sz="1800" dirty="0" err="1">
                <a:latin typeface="+mj-lt"/>
              </a:rPr>
              <a:t>color</a:t>
            </a:r>
            <a:r>
              <a:rPr lang="en-GB" sz="1800" dirty="0">
                <a:latin typeface="+mj-lt"/>
              </a:rPr>
              <a:t> suggestions</a:t>
            </a:r>
          </a:p>
          <a:p>
            <a:r>
              <a:rPr lang="en-GB" sz="1800" b="1" dirty="0">
                <a:latin typeface="+mj-lt"/>
              </a:rPr>
              <a:t>Personal Style Learning</a:t>
            </a:r>
            <a:r>
              <a:rPr lang="en-GB" sz="1800" dirty="0">
                <a:latin typeface="+mj-lt"/>
              </a:rPr>
              <a:t>: User preference adaptation</a:t>
            </a:r>
          </a:p>
          <a:p>
            <a:r>
              <a:rPr lang="en-GB" sz="1800" b="1" dirty="0">
                <a:latin typeface="+mj-lt"/>
              </a:rPr>
              <a:t>3D Pose Integration</a:t>
            </a:r>
            <a:r>
              <a:rPr lang="en-GB" sz="1800" dirty="0">
                <a:latin typeface="+mj-lt"/>
              </a:rPr>
              <a:t>: Body shape and fit, skin </a:t>
            </a:r>
            <a:r>
              <a:rPr lang="en-GB" sz="1800" dirty="0" err="1">
                <a:latin typeface="+mj-lt"/>
              </a:rPr>
              <a:t>color</a:t>
            </a:r>
            <a:r>
              <a:rPr lang="en-GB" sz="1800" dirty="0">
                <a:latin typeface="+mj-lt"/>
              </a:rPr>
              <a:t> considerations</a:t>
            </a:r>
            <a:endParaRPr lang="en-US" sz="1800" dirty="0">
              <a:latin typeface="+mj-lt"/>
            </a:endParaRPr>
          </a:p>
        </p:txBody>
      </p:sp>
      <p:sp>
        <p:nvSpPr>
          <p:cNvPr id="10" name="Text Placeholder 9">
            <a:extLst>
              <a:ext uri="{FF2B5EF4-FFF2-40B4-BE49-F238E27FC236}">
                <a16:creationId xmlns:a16="http://schemas.microsoft.com/office/drawing/2014/main" id="{97F6AE95-B6EE-4C2B-8982-2E15916B0281}"/>
              </a:ext>
            </a:extLst>
          </p:cNvPr>
          <p:cNvSpPr>
            <a:spLocks noGrp="1"/>
          </p:cNvSpPr>
          <p:nvPr>
            <p:ph type="body" sz="quarter" idx="3"/>
          </p:nvPr>
        </p:nvSpPr>
        <p:spPr/>
        <p:txBody>
          <a:bodyPr/>
          <a:lstStyle/>
          <a:p>
            <a:r>
              <a:rPr lang="en-US" dirty="0"/>
              <a:t>Real-world Applications</a:t>
            </a:r>
          </a:p>
        </p:txBody>
      </p:sp>
      <p:sp>
        <p:nvSpPr>
          <p:cNvPr id="11" name="Content Placeholder 10">
            <a:extLst>
              <a:ext uri="{FF2B5EF4-FFF2-40B4-BE49-F238E27FC236}">
                <a16:creationId xmlns:a16="http://schemas.microsoft.com/office/drawing/2014/main" id="{5F5CF3C2-A35B-4374-871A-C68ACFAD473F}"/>
              </a:ext>
            </a:extLst>
          </p:cNvPr>
          <p:cNvSpPr>
            <a:spLocks noGrp="1"/>
          </p:cNvSpPr>
          <p:nvPr>
            <p:ph sz="quarter" idx="4"/>
          </p:nvPr>
        </p:nvSpPr>
        <p:spPr/>
        <p:txBody>
          <a:bodyPr>
            <a:normAutofit/>
          </a:bodyPr>
          <a:lstStyle/>
          <a:p>
            <a:r>
              <a:rPr lang="en-GB" sz="1800" b="1" dirty="0">
                <a:latin typeface="+mj-lt"/>
              </a:rPr>
              <a:t>E-commerce Styling</a:t>
            </a:r>
            <a:r>
              <a:rPr lang="en-GB" sz="1800" dirty="0">
                <a:latin typeface="+mj-lt"/>
              </a:rPr>
              <a:t>: Automated outfit recommendations</a:t>
            </a:r>
          </a:p>
          <a:p>
            <a:r>
              <a:rPr lang="en-GB" sz="1800" b="1" dirty="0">
                <a:latin typeface="+mj-lt"/>
              </a:rPr>
              <a:t>Fashion Retail</a:t>
            </a:r>
            <a:r>
              <a:rPr lang="en-GB" sz="1800" dirty="0">
                <a:latin typeface="+mj-lt"/>
              </a:rPr>
              <a:t>: Inventory </a:t>
            </a:r>
            <a:r>
              <a:rPr lang="en-GB" sz="1800" dirty="0" err="1">
                <a:latin typeface="+mj-lt"/>
              </a:rPr>
              <a:t>color</a:t>
            </a:r>
            <a:r>
              <a:rPr lang="en-GB" sz="1800" dirty="0">
                <a:latin typeface="+mj-lt"/>
              </a:rPr>
              <a:t> harmony analysis</a:t>
            </a:r>
          </a:p>
          <a:p>
            <a:r>
              <a:rPr lang="en-GB" sz="1800" b="1" dirty="0">
                <a:latin typeface="+mj-lt"/>
              </a:rPr>
              <a:t>Personal Wardrobe</a:t>
            </a:r>
            <a:r>
              <a:rPr lang="en-GB" sz="1800" dirty="0">
                <a:latin typeface="+mj-lt"/>
              </a:rPr>
              <a:t>: Mobile app for daily outfit coordination</a:t>
            </a:r>
          </a:p>
          <a:p>
            <a:r>
              <a:rPr lang="en-GB" sz="1800" b="1" dirty="0">
                <a:latin typeface="+mj-lt"/>
              </a:rPr>
              <a:t>Fashion Education</a:t>
            </a:r>
            <a:r>
              <a:rPr lang="en-GB" sz="1800" dirty="0">
                <a:latin typeface="+mj-lt"/>
              </a:rPr>
              <a:t>: Teaching </a:t>
            </a:r>
            <a:r>
              <a:rPr lang="en-GB" sz="1800" dirty="0" err="1">
                <a:latin typeface="+mj-lt"/>
              </a:rPr>
              <a:t>color</a:t>
            </a:r>
            <a:r>
              <a:rPr lang="en-GB" sz="1800" dirty="0">
                <a:latin typeface="+mj-lt"/>
              </a:rPr>
              <a:t> theory through AI</a:t>
            </a:r>
            <a:endParaRPr lang="en-US" sz="1800" dirty="0">
              <a:latin typeface="+mj-lt"/>
            </a:endParaRPr>
          </a:p>
        </p:txBody>
      </p:sp>
      <p:sp>
        <p:nvSpPr>
          <p:cNvPr id="2" name="Content Placeholder 9">
            <a:extLst>
              <a:ext uri="{FF2B5EF4-FFF2-40B4-BE49-F238E27FC236}">
                <a16:creationId xmlns:a16="http://schemas.microsoft.com/office/drawing/2014/main" id="{AB01F415-93AE-C0FF-3869-A503F8EF5B96}"/>
              </a:ext>
            </a:extLst>
          </p:cNvPr>
          <p:cNvSpPr txBox="1">
            <a:spLocks/>
          </p:cNvSpPr>
          <p:nvPr/>
        </p:nvSpPr>
        <p:spPr>
          <a:xfrm>
            <a:off x="131710" y="6441440"/>
            <a:ext cx="1747890" cy="308496"/>
          </a:xfrm>
          <a:prstGeom prst="rect">
            <a:avLst/>
          </a:prstGeom>
          <a:ln>
            <a:solidFill>
              <a:schemeClr val="bg1"/>
            </a:solidFill>
          </a:ln>
        </p:spPr>
        <p:txBody>
          <a:bodyPr vert="horz" lIns="0" tIns="45720" rIns="0" bIns="45720" numCol="2" rtlCol="0" anchor="ctr">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4. Learnings</a:t>
            </a:r>
            <a:endParaRPr lang="en-US" sz="1050" dirty="0">
              <a:latin typeface="+mj-lt"/>
            </a:endParaRPr>
          </a:p>
        </p:txBody>
      </p:sp>
    </p:spTree>
    <p:extLst>
      <p:ext uri="{BB962C8B-B14F-4D97-AF65-F5344CB8AC3E}">
        <p14:creationId xmlns:p14="http://schemas.microsoft.com/office/powerpoint/2010/main" val="118720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2408148-307A-49CD-B792-9631633A9905}"/>
              </a:ext>
            </a:extLst>
          </p:cNvPr>
          <p:cNvSpPr>
            <a:spLocks noGrp="1"/>
          </p:cNvSpPr>
          <p:nvPr>
            <p:ph type="title"/>
          </p:nvPr>
        </p:nvSpPr>
        <p:spPr>
          <a:xfrm>
            <a:off x="502957" y="1871183"/>
            <a:ext cx="3100136" cy="1960234"/>
          </a:xfrm>
        </p:spPr>
        <p:txBody>
          <a:bodyPr vert="horz" lIns="91440" tIns="45720" rIns="91440" bIns="45720" rtlCol="0">
            <a:normAutofit/>
          </a:bodyPr>
          <a:lstStyle/>
          <a:p>
            <a:r>
              <a:rPr lang="en-US" sz="4000" dirty="0">
                <a:solidFill>
                  <a:srgbClr val="314052"/>
                </a:solidFill>
              </a:rPr>
              <a:t>Closing</a:t>
            </a:r>
          </a:p>
        </p:txBody>
      </p:sp>
      <p:pic>
        <p:nvPicPr>
          <p:cNvPr id="13" name="Picture Placeholder 12" descr="A large airplane flying high up in the air&#10;&#10;">
            <a:extLst>
              <a:ext uri="{FF2B5EF4-FFF2-40B4-BE49-F238E27FC236}">
                <a16:creationId xmlns:a16="http://schemas.microsoft.com/office/drawing/2014/main" id="{D7465B01-98C0-49B4-89B4-A4F1341745B4}"/>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r="-1" b="-1"/>
          <a:stretch/>
        </p:blipFill>
        <p:spPr>
          <a:xfrm>
            <a:off x="4080728" y="10"/>
            <a:ext cx="8111272" cy="6857990"/>
          </a:xfrm>
          <a:prstGeom prst="rect">
            <a:avLst/>
          </a:prstGeom>
        </p:spPr>
      </p:pic>
    </p:spTree>
    <p:extLst>
      <p:ext uri="{BB962C8B-B14F-4D97-AF65-F5344CB8AC3E}">
        <p14:creationId xmlns:p14="http://schemas.microsoft.com/office/powerpoint/2010/main" val="424110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5E388D-0F85-4EDA-A59C-C4E14987CC6C}"/>
              </a:ext>
            </a:extLst>
          </p:cNvPr>
          <p:cNvSpPr>
            <a:spLocks noGrp="1"/>
          </p:cNvSpPr>
          <p:nvPr>
            <p:ph type="title"/>
          </p:nvPr>
        </p:nvSpPr>
        <p:spPr/>
        <p:txBody>
          <a:bodyPr/>
          <a:lstStyle/>
          <a:p>
            <a:pPr algn="l"/>
            <a:r>
              <a:rPr lang="en-GB" dirty="0"/>
              <a:t>Conclusion &amp; Key Takeaways</a:t>
            </a:r>
          </a:p>
        </p:txBody>
      </p:sp>
      <p:graphicFrame>
        <p:nvGraphicFramePr>
          <p:cNvPr id="11" name="Content Placeholder 10">
            <a:extLst>
              <a:ext uri="{FF2B5EF4-FFF2-40B4-BE49-F238E27FC236}">
                <a16:creationId xmlns:a16="http://schemas.microsoft.com/office/drawing/2014/main" id="{CD6565CB-45A4-465A-A747-D83A67D20561}"/>
              </a:ext>
            </a:extLst>
          </p:cNvPr>
          <p:cNvGraphicFramePr>
            <a:graphicFrameLocks noGrp="1"/>
          </p:cNvGraphicFramePr>
          <p:nvPr>
            <p:ph idx="1"/>
            <p:extLst>
              <p:ext uri="{D42A27DB-BD31-4B8C-83A1-F6EECF244321}">
                <p14:modId xmlns:p14="http://schemas.microsoft.com/office/powerpoint/2010/main" val="1078692031"/>
              </p:ext>
            </p:extLst>
          </p:nvPr>
        </p:nvGraphicFramePr>
        <p:xfrm>
          <a:off x="1075426" y="2477203"/>
          <a:ext cx="10058400" cy="3895788"/>
        </p:xfrm>
        <a:graphic>
          <a:graphicData uri="http://schemas.openxmlformats.org/drawingml/2006/table">
            <a:tbl>
              <a:tblPr firstRow="1" bandRow="1">
                <a:tableStyleId>{5C22544A-7EE6-4342-B048-85BDC9FD1C3A}</a:tableStyleId>
              </a:tblPr>
              <a:tblGrid>
                <a:gridCol w="3337522">
                  <a:extLst>
                    <a:ext uri="{9D8B030D-6E8A-4147-A177-3AD203B41FA5}">
                      <a16:colId xmlns:a16="http://schemas.microsoft.com/office/drawing/2014/main" val="2527041651"/>
                    </a:ext>
                  </a:extLst>
                </a:gridCol>
                <a:gridCol w="3361264">
                  <a:extLst>
                    <a:ext uri="{9D8B030D-6E8A-4147-A177-3AD203B41FA5}">
                      <a16:colId xmlns:a16="http://schemas.microsoft.com/office/drawing/2014/main" val="2564999608"/>
                    </a:ext>
                  </a:extLst>
                </a:gridCol>
                <a:gridCol w="3359614">
                  <a:extLst>
                    <a:ext uri="{9D8B030D-6E8A-4147-A177-3AD203B41FA5}">
                      <a16:colId xmlns:a16="http://schemas.microsoft.com/office/drawing/2014/main" val="1779352262"/>
                    </a:ext>
                  </a:extLst>
                </a:gridCol>
              </a:tblGrid>
              <a:tr h="590356">
                <a:tc>
                  <a:txBody>
                    <a:bodyPr/>
                    <a:lstStyle/>
                    <a:p>
                      <a:pPr algn="l">
                        <a:buNone/>
                      </a:pPr>
                      <a:r>
                        <a:rPr lang="en-GB" sz="2000" b="0" i="0" dirty="0">
                          <a:solidFill>
                            <a:schemeClr val="accent2"/>
                          </a:solidFill>
                          <a:effectLst/>
                          <a:latin typeface="fkGrotesk"/>
                        </a:rPr>
                        <a:t>Project Achievements</a:t>
                      </a:r>
                    </a:p>
                  </a:txBody>
                  <a:tcPr marL="108757" marR="108757" marT="54378" marB="54378" anchor="ctr">
                    <a:solidFill>
                      <a:schemeClr val="accent1">
                        <a:lumMod val="20000"/>
                        <a:lumOff val="80000"/>
                      </a:schemeClr>
                    </a:solidFill>
                  </a:tcPr>
                </a:tc>
                <a:tc>
                  <a:txBody>
                    <a:bodyPr/>
                    <a:lstStyle/>
                    <a:p>
                      <a:pPr algn="l">
                        <a:buNone/>
                      </a:pPr>
                      <a:r>
                        <a:rPr lang="en-GB" sz="2000" b="0" i="0" dirty="0">
                          <a:effectLst/>
                          <a:latin typeface="fkGrotesk"/>
                        </a:rPr>
                        <a:t>Technical Skills Demonstrated</a:t>
                      </a:r>
                    </a:p>
                  </a:txBody>
                  <a:tcPr marL="108757" marR="108757" marT="54378" marB="54378" anchor="ctr">
                    <a:solidFill>
                      <a:schemeClr val="accent2"/>
                    </a:solidFill>
                  </a:tcPr>
                </a:tc>
                <a:tc>
                  <a:txBody>
                    <a:bodyPr/>
                    <a:lstStyle/>
                    <a:p>
                      <a:pPr algn="l">
                        <a:buNone/>
                      </a:pPr>
                      <a:r>
                        <a:rPr lang="en-GB" sz="2000" b="0" i="0" dirty="0">
                          <a:effectLst/>
                          <a:latin typeface="fkGrotesk"/>
                        </a:rPr>
                        <a:t>Course Learning Applied</a:t>
                      </a:r>
                    </a:p>
                  </a:txBody>
                  <a:tcPr marL="108757" marR="108757" marT="54378" marB="54378" anchor="ctr">
                    <a:solidFill>
                      <a:schemeClr val="accent3"/>
                    </a:solidFill>
                  </a:tcPr>
                </a:tc>
                <a:extLst>
                  <a:ext uri="{0D108BD9-81ED-4DB2-BD59-A6C34878D82A}">
                    <a16:rowId xmlns:a16="http://schemas.microsoft.com/office/drawing/2014/main" val="3367982286"/>
                  </a:ext>
                </a:extLst>
              </a:tr>
              <a:tr h="826358">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Successfully implemented end-to-end fashion analysis pipeline</a:t>
                      </a:r>
                    </a:p>
                  </a:txBody>
                  <a:tcPr anchor="ctr">
                    <a:solidFill>
                      <a:schemeClr val="bg1">
                        <a:lumMod val="95000"/>
                      </a:schemeClr>
                    </a:solidFill>
                  </a:tcPr>
                </a:tc>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Deep Learning: YOLOv8 training and optimization</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Applied supervised learning for clothing </a:t>
                      </a:r>
                      <a:endPar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691854204"/>
                  </a:ext>
                </a:extLst>
              </a:tr>
              <a:tr h="826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Combined multiple DL paradigms (supervised + unsupervised)</a:t>
                      </a:r>
                      <a:endPar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endParaRPr>
                    </a:p>
                  </a:txBody>
                  <a:tcPr anchor="ctr">
                    <a:solidFill>
                      <a:schemeClr val="bg1">
                        <a:lumMod val="95000"/>
                      </a:schemeClr>
                    </a:solidFill>
                  </a:tcPr>
                </a:tc>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Computer Vision: Object detection and segmentation</a:t>
                      </a:r>
                    </a:p>
                  </a:txBody>
                  <a:tcPr anchor="ctr">
                    <a:solidFill>
                      <a:schemeClr val="bg1">
                        <a:lumMod val="95000"/>
                      </a:schemeClr>
                    </a:solidFill>
                  </a:tcPr>
                </a:tc>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Utilized unsupervised learning for </a:t>
                      </a:r>
                      <a:r>
                        <a:rPr kumimoji="0" lang="en-GB" sz="1500" b="0" i="0" u="none" strike="noStrike" kern="1200" cap="none" spc="0" normalizeH="0" baseline="0" dirty="0" err="1">
                          <a:ln>
                            <a:noFill/>
                          </a:ln>
                          <a:solidFill>
                            <a:schemeClr val="tx1">
                              <a:lumMod val="75000"/>
                              <a:lumOff val="25000"/>
                            </a:schemeClr>
                          </a:solidFill>
                          <a:effectLst/>
                          <a:uLnTx/>
                          <a:uFillTx/>
                          <a:latin typeface="+mn-lt"/>
                          <a:ea typeface="+mn-ea"/>
                          <a:cs typeface="Calibri Light" panose="020F0302020204030204" pitchFamily="34" charset="0"/>
                        </a:rPr>
                        <a:t>color</a:t>
                      </a: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 analysis</a:t>
                      </a:r>
                    </a:p>
                  </a:txBody>
                  <a:tcPr anchor="ctr">
                    <a:solidFill>
                      <a:schemeClr val="bg1">
                        <a:lumMod val="95000"/>
                      </a:schemeClr>
                    </a:solidFill>
                  </a:tcPr>
                </a:tc>
                <a:extLst>
                  <a:ext uri="{0D108BD9-81ED-4DB2-BD59-A6C34878D82A}">
                    <a16:rowId xmlns:a16="http://schemas.microsoft.com/office/drawing/2014/main" val="1470341735"/>
                  </a:ext>
                </a:extLst>
              </a:tr>
              <a:tr h="826358">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Achieved real-time performance on consumer hardware</a:t>
                      </a:r>
                    </a:p>
                  </a:txBody>
                  <a:tcPr anchor="ctr">
                    <a:solidFill>
                      <a:schemeClr val="bg1">
                        <a:lumMod val="95000"/>
                      </a:schemeClr>
                    </a:solidFill>
                  </a:tcPr>
                </a:tc>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Data Engineering: Large dataset preprocessing and conversion</a:t>
                      </a:r>
                    </a:p>
                  </a:txBody>
                  <a:tcPr anchor="ctr">
                    <a:solidFill>
                      <a:schemeClr val="bg1">
                        <a:lumMod val="95000"/>
                      </a:schemeClr>
                    </a:solidFill>
                  </a:tcPr>
                </a:tc>
                <a:tc>
                  <a:txBody>
                    <a:bodyPr/>
                    <a:lstStyle/>
                    <a:p>
                      <a:pPr algn="l">
                        <a:buFont typeface="Arial" panose="020B0604020202020204" pitchFamily="34" charset="0"/>
                        <a:buNone/>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Implemented CNN architectures for computer vision tasks</a:t>
                      </a:r>
                    </a:p>
                  </a:txBody>
                  <a:tcPr anchor="ctr">
                    <a:solidFill>
                      <a:schemeClr val="bg1">
                        <a:lumMod val="95000"/>
                      </a:schemeClr>
                    </a:solidFill>
                  </a:tcPr>
                </a:tc>
                <a:extLst>
                  <a:ext uri="{0D108BD9-81ED-4DB2-BD59-A6C34878D82A}">
                    <a16:rowId xmlns:a16="http://schemas.microsoft.com/office/drawing/2014/main" val="2878567498"/>
                  </a:ext>
                </a:extLst>
              </a:tr>
              <a:tr h="826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Practical application of course concepts to real-world problem</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err="1">
                          <a:ln>
                            <a:noFill/>
                          </a:ln>
                          <a:solidFill>
                            <a:schemeClr val="tx1">
                              <a:lumMod val="75000"/>
                              <a:lumOff val="25000"/>
                            </a:schemeClr>
                          </a:solidFill>
                          <a:effectLst/>
                          <a:uLnTx/>
                          <a:uFillTx/>
                          <a:latin typeface="+mn-lt"/>
                          <a:ea typeface="+mn-ea"/>
                          <a:cs typeface="Calibri Light" panose="020F0302020204030204" pitchFamily="34" charset="0"/>
                        </a:rPr>
                        <a:t>Color</a:t>
                      </a: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 Science: HSV analysis and fashion </a:t>
                      </a:r>
                      <a:r>
                        <a:rPr kumimoji="0" lang="en-GB" sz="1500" b="0" i="0" u="none" strike="noStrike" kern="1200" cap="none" spc="0" normalizeH="0" baseline="0" dirty="0" err="1">
                          <a:ln>
                            <a:noFill/>
                          </a:ln>
                          <a:solidFill>
                            <a:schemeClr val="tx1">
                              <a:lumMod val="75000"/>
                              <a:lumOff val="25000"/>
                            </a:schemeClr>
                          </a:solidFill>
                          <a:effectLst/>
                          <a:uLnTx/>
                          <a:uFillTx/>
                          <a:latin typeface="+mn-lt"/>
                          <a:ea typeface="+mn-ea"/>
                          <a:cs typeface="Calibri Light" panose="020F0302020204030204" pitchFamily="34" charset="0"/>
                        </a:rPr>
                        <a:t>color</a:t>
                      </a: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 theory integration</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noFill/>
                          </a:ln>
                          <a:solidFill>
                            <a:schemeClr val="tx1">
                              <a:lumMod val="75000"/>
                              <a:lumOff val="25000"/>
                            </a:schemeClr>
                          </a:solidFill>
                          <a:effectLst/>
                          <a:uLnTx/>
                          <a:uFillTx/>
                          <a:latin typeface="+mn-lt"/>
                          <a:ea typeface="+mn-ea"/>
                          <a:cs typeface="Calibri Light" panose="020F0302020204030204" pitchFamily="34" charset="0"/>
                        </a:rPr>
                        <a:t>Demonstrated practical ML project development skills</a:t>
                      </a:r>
                    </a:p>
                  </a:txBody>
                  <a:tcPr anchor="ctr">
                    <a:solidFill>
                      <a:schemeClr val="bg1">
                        <a:lumMod val="95000"/>
                      </a:schemeClr>
                    </a:solidFill>
                  </a:tcPr>
                </a:tc>
                <a:extLst>
                  <a:ext uri="{0D108BD9-81ED-4DB2-BD59-A6C34878D82A}">
                    <a16:rowId xmlns:a16="http://schemas.microsoft.com/office/drawing/2014/main" val="2185352186"/>
                  </a:ext>
                </a:extLst>
              </a:tr>
            </a:tbl>
          </a:graphicData>
        </a:graphic>
      </p:graphicFrame>
      <p:grpSp>
        <p:nvGrpSpPr>
          <p:cNvPr id="17" name="Group 16">
            <a:extLst>
              <a:ext uri="{FF2B5EF4-FFF2-40B4-BE49-F238E27FC236}">
                <a16:creationId xmlns:a16="http://schemas.microsoft.com/office/drawing/2014/main" id="{A1D06FCB-24A3-2FD6-01B4-5BE9C9C9B2A2}"/>
              </a:ext>
            </a:extLst>
          </p:cNvPr>
          <p:cNvGrpSpPr/>
          <p:nvPr/>
        </p:nvGrpSpPr>
        <p:grpSpPr>
          <a:xfrm>
            <a:off x="6765353" y="1695091"/>
            <a:ext cx="909281" cy="909281"/>
            <a:chOff x="6756727" y="1893497"/>
            <a:chExt cx="909281" cy="909281"/>
          </a:xfrm>
        </p:grpSpPr>
        <p:sp>
          <p:nvSpPr>
            <p:cNvPr id="3" name="Oval 2">
              <a:extLst>
                <a:ext uri="{FF2B5EF4-FFF2-40B4-BE49-F238E27FC236}">
                  <a16:creationId xmlns:a16="http://schemas.microsoft.com/office/drawing/2014/main" id="{9BBADB2A-E219-1AF3-2C3E-72D376744C0E}"/>
                </a:ext>
              </a:extLst>
            </p:cNvPr>
            <p:cNvSpPr/>
            <p:nvPr/>
          </p:nvSpPr>
          <p:spPr>
            <a:xfrm>
              <a:off x="6756727" y="1893497"/>
              <a:ext cx="909281" cy="909281"/>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 name="Rectangle 3" descr="Database">
              <a:extLst>
                <a:ext uri="{FF2B5EF4-FFF2-40B4-BE49-F238E27FC236}">
                  <a16:creationId xmlns:a16="http://schemas.microsoft.com/office/drawing/2014/main" id="{24DD2328-34C3-132A-B1B5-351BF5F11378}"/>
                </a:ext>
              </a:extLst>
            </p:cNvPr>
            <p:cNvSpPr/>
            <p:nvPr/>
          </p:nvSpPr>
          <p:spPr>
            <a:xfrm>
              <a:off x="6950509" y="2087279"/>
              <a:ext cx="521719" cy="52171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Oval 5">
            <a:extLst>
              <a:ext uri="{FF2B5EF4-FFF2-40B4-BE49-F238E27FC236}">
                <a16:creationId xmlns:a16="http://schemas.microsoft.com/office/drawing/2014/main" id="{F198E599-716E-6CE3-24DE-0602C9AE15D1}"/>
              </a:ext>
            </a:extLst>
          </p:cNvPr>
          <p:cNvSpPr/>
          <p:nvPr/>
        </p:nvSpPr>
        <p:spPr>
          <a:xfrm>
            <a:off x="10155534" y="1695091"/>
            <a:ext cx="909281" cy="909281"/>
          </a:xfrm>
          <a:prstGeom prst="ellipse">
            <a:avLst/>
          </a:prstGeom>
          <a:solidFill>
            <a:schemeClr val="accent3"/>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GB" dirty="0"/>
          </a:p>
        </p:txBody>
      </p:sp>
      <p:sp>
        <p:nvSpPr>
          <p:cNvPr id="10" name="Oval 9">
            <a:extLst>
              <a:ext uri="{FF2B5EF4-FFF2-40B4-BE49-F238E27FC236}">
                <a16:creationId xmlns:a16="http://schemas.microsoft.com/office/drawing/2014/main" id="{8CCD0E01-1076-DCB4-9906-F2609E66DE65}"/>
              </a:ext>
            </a:extLst>
          </p:cNvPr>
          <p:cNvSpPr/>
          <p:nvPr/>
        </p:nvSpPr>
        <p:spPr>
          <a:xfrm>
            <a:off x="3465749" y="1686151"/>
            <a:ext cx="909281" cy="909281"/>
          </a:xfrm>
          <a:prstGeom prst="ellipse">
            <a:avLst/>
          </a:prstGeom>
          <a:solidFill>
            <a:schemeClr val="accent1">
              <a:lumMod val="20000"/>
              <a:lumOff val="80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GB" dirty="0">
              <a:solidFill>
                <a:schemeClr val="accent1">
                  <a:lumMod val="20000"/>
                  <a:lumOff val="80000"/>
                </a:schemeClr>
              </a:solidFill>
            </a:endParaRPr>
          </a:p>
        </p:txBody>
      </p:sp>
      <p:sp>
        <p:nvSpPr>
          <p:cNvPr id="15" name="Rectangle 14" descr="Checkmark">
            <a:extLst>
              <a:ext uri="{FF2B5EF4-FFF2-40B4-BE49-F238E27FC236}">
                <a16:creationId xmlns:a16="http://schemas.microsoft.com/office/drawing/2014/main" id="{4A929586-93EF-A159-4019-A3AC77E934F1}"/>
              </a:ext>
            </a:extLst>
          </p:cNvPr>
          <p:cNvSpPr/>
          <p:nvPr/>
        </p:nvSpPr>
        <p:spPr>
          <a:xfrm>
            <a:off x="10348703" y="1855568"/>
            <a:ext cx="522942" cy="55502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Rectangle 15" descr="Bar chart">
            <a:extLst>
              <a:ext uri="{FF2B5EF4-FFF2-40B4-BE49-F238E27FC236}">
                <a16:creationId xmlns:a16="http://schemas.microsoft.com/office/drawing/2014/main" id="{5198952D-658A-BB5F-ADF1-B0B3B28EBC00}"/>
              </a:ext>
            </a:extLst>
          </p:cNvPr>
          <p:cNvSpPr/>
          <p:nvPr/>
        </p:nvSpPr>
        <p:spPr>
          <a:xfrm>
            <a:off x="3593817" y="1822262"/>
            <a:ext cx="653145" cy="58833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8" name="Content Placeholder 9">
            <a:extLst>
              <a:ext uri="{FF2B5EF4-FFF2-40B4-BE49-F238E27FC236}">
                <a16:creationId xmlns:a16="http://schemas.microsoft.com/office/drawing/2014/main" id="{CDE55A74-F5C5-3583-F05D-3689AF8842FB}"/>
              </a:ext>
            </a:extLst>
          </p:cNvPr>
          <p:cNvSpPr txBox="1">
            <a:spLocks/>
          </p:cNvSpPr>
          <p:nvPr/>
        </p:nvSpPr>
        <p:spPr>
          <a:xfrm>
            <a:off x="131710" y="6441440"/>
            <a:ext cx="1747890" cy="308496"/>
          </a:xfrm>
          <a:prstGeom prst="rect">
            <a:avLst/>
          </a:prstGeom>
          <a:ln>
            <a:solidFill>
              <a:schemeClr val="bg1"/>
            </a:solidFill>
          </a:ln>
        </p:spPr>
        <p:txBody>
          <a:bodyPr vert="horz" lIns="0" tIns="45720" rIns="0" bIns="45720" numCol="2" rtlCol="0" anchor="ctr">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5. Closing</a:t>
            </a:r>
            <a:endParaRPr lang="en-US" sz="1050" dirty="0">
              <a:latin typeface="+mj-lt"/>
            </a:endParaRPr>
          </a:p>
        </p:txBody>
      </p:sp>
    </p:spTree>
    <p:extLst>
      <p:ext uri="{BB962C8B-B14F-4D97-AF65-F5344CB8AC3E}">
        <p14:creationId xmlns:p14="http://schemas.microsoft.com/office/powerpoint/2010/main" val="1096722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FEEC-B213-0AF7-8EAF-EBCBEDDFB449}"/>
            </a:ext>
          </a:extLst>
        </p:cNvPr>
        <p:cNvGrpSpPr/>
        <p:nvPr/>
      </p:nvGrpSpPr>
      <p:grpSpPr>
        <a:xfrm>
          <a:off x="0" y="0"/>
          <a:ext cx="0" cy="0"/>
          <a:chOff x="0" y="0"/>
          <a:chExt cx="0" cy="0"/>
        </a:xfrm>
      </p:grpSpPr>
      <p:pic>
        <p:nvPicPr>
          <p:cNvPr id="11" name="Picture Placeholder 10" descr="A picture containing indoor. Person is signing document&#10;">
            <a:extLst>
              <a:ext uri="{FF2B5EF4-FFF2-40B4-BE49-F238E27FC236}">
                <a16:creationId xmlns:a16="http://schemas.microsoft.com/office/drawing/2014/main" id="{7F9466B6-8987-D24A-678B-3F1B0428BE66}"/>
              </a:ext>
            </a:extLst>
          </p:cNvPr>
          <p:cNvPicPr>
            <a:picLocks noGrp="1" noChangeAspect="1"/>
          </p:cNvPicPr>
          <p:nvPr>
            <p:ph type="pic" idx="1"/>
          </p:nvPr>
        </p:nvPicPr>
        <p:blipFill>
          <a:blip r:embed="rId3" cstate="print">
            <a:grayscl/>
            <a:extLst>
              <a:ext uri="{28A0092B-C50C-407E-A947-70E740481C1C}">
                <a14:useLocalDpi xmlns:a14="http://schemas.microsoft.com/office/drawing/2010/main" val="0"/>
              </a:ext>
            </a:extLst>
          </a:blip>
          <a:srcRect/>
          <a:stretch>
            <a:fillRect/>
          </a:stretch>
        </p:blipFill>
        <p:spPr/>
      </p:pic>
      <p:sp>
        <p:nvSpPr>
          <p:cNvPr id="7" name="Title 6">
            <a:extLst>
              <a:ext uri="{FF2B5EF4-FFF2-40B4-BE49-F238E27FC236}">
                <a16:creationId xmlns:a16="http://schemas.microsoft.com/office/drawing/2014/main" id="{A0250A59-0230-DB83-2C4C-BD28928D48CE}"/>
              </a:ext>
            </a:extLst>
          </p:cNvPr>
          <p:cNvSpPr>
            <a:spLocks noGrp="1"/>
          </p:cNvSpPr>
          <p:nvPr>
            <p:ph type="title"/>
          </p:nvPr>
        </p:nvSpPr>
        <p:spPr>
          <a:xfrm>
            <a:off x="1097279" y="4799361"/>
            <a:ext cx="10113645" cy="1161491"/>
          </a:xfrm>
        </p:spPr>
        <p:txBody>
          <a:bodyPr/>
          <a:lstStyle/>
          <a:p>
            <a:r>
              <a:rPr lang="en-US" dirty="0">
                <a:solidFill>
                  <a:schemeClr val="tx2"/>
                </a:solidFill>
              </a:rPr>
              <a:t>THANK YOU!</a:t>
            </a:r>
            <a:br>
              <a:rPr lang="en-US" dirty="0">
                <a:solidFill>
                  <a:schemeClr val="tx2"/>
                </a:solidFill>
              </a:rPr>
            </a:br>
            <a:br>
              <a:rPr lang="en-US" dirty="0">
                <a:solidFill>
                  <a:schemeClr val="tx2"/>
                </a:solidFill>
              </a:rPr>
            </a:br>
            <a:br>
              <a:rPr lang="en-US" dirty="0">
                <a:solidFill>
                  <a:schemeClr val="tx2"/>
                </a:solidFill>
              </a:rPr>
            </a:br>
            <a:br>
              <a:rPr lang="en-US" dirty="0"/>
            </a:br>
            <a:br>
              <a:rPr lang="en-US" dirty="0"/>
            </a:br>
            <a:r>
              <a:rPr lang="en-US" dirty="0"/>
              <a:t>Questions?</a:t>
            </a:r>
          </a:p>
        </p:txBody>
      </p:sp>
    </p:spTree>
    <p:extLst>
      <p:ext uri="{BB962C8B-B14F-4D97-AF65-F5344CB8AC3E}">
        <p14:creationId xmlns:p14="http://schemas.microsoft.com/office/powerpoint/2010/main" val="98279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4CF6C-5764-46A6-A1D3-11FD5C3791F3}"/>
              </a:ext>
            </a:extLst>
          </p:cNvPr>
          <p:cNvSpPr>
            <a:spLocks noGrp="1"/>
          </p:cNvSpPr>
          <p:nvPr>
            <p:ph type="title"/>
          </p:nvPr>
        </p:nvSpPr>
        <p:spPr/>
        <p:txBody>
          <a:bodyPr/>
          <a:lstStyle/>
          <a:p>
            <a:r>
              <a:rPr lang="de-DE" dirty="0"/>
              <a:t>WHAT?</a:t>
            </a:r>
            <a:endParaRPr lang="en-US" dirty="0"/>
          </a:p>
        </p:txBody>
      </p:sp>
      <p:pic>
        <p:nvPicPr>
          <p:cNvPr id="8" name="Content Placeholder 7">
            <a:extLst>
              <a:ext uri="{FF2B5EF4-FFF2-40B4-BE49-F238E27FC236}">
                <a16:creationId xmlns:a16="http://schemas.microsoft.com/office/drawing/2014/main" id="{73CDB204-B5B4-4F78-98F4-0014F96E1B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8533" y="764770"/>
            <a:ext cx="5710844" cy="5710844"/>
          </a:xfrm>
        </p:spPr>
      </p:pic>
      <p:sp>
        <p:nvSpPr>
          <p:cNvPr id="9" name="Content Placeholder 9">
            <a:extLst>
              <a:ext uri="{FF2B5EF4-FFF2-40B4-BE49-F238E27FC236}">
                <a16:creationId xmlns:a16="http://schemas.microsoft.com/office/drawing/2014/main" id="{31D25479-A484-4D01-867D-88B75DD3AC1F}"/>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295921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a:normAutofit/>
          </a:bodyPr>
          <a:lstStyle/>
          <a:p>
            <a:r>
              <a:rPr lang="en-US" dirty="0"/>
              <a:t>Motivation</a:t>
            </a:r>
            <a:endParaRPr lang="en-IN" dirty="0"/>
          </a:p>
        </p:txBody>
      </p:sp>
      <p:graphicFrame>
        <p:nvGraphicFramePr>
          <p:cNvPr id="9" name="Content Placeholder 6" descr="This is agenda slide with icons and texts">
            <a:extLst>
              <a:ext uri="{FF2B5EF4-FFF2-40B4-BE49-F238E27FC236}">
                <a16:creationId xmlns:a16="http://schemas.microsoft.com/office/drawing/2014/main" id="{08D3DC19-5976-4026-819D-310A94626986}"/>
              </a:ext>
            </a:extLst>
          </p:cNvPr>
          <p:cNvGraphicFramePr>
            <a:graphicFrameLocks noGrp="1"/>
          </p:cNvGraphicFramePr>
          <p:nvPr>
            <p:ph idx="1"/>
            <p:extLst>
              <p:ext uri="{D42A27DB-BD31-4B8C-83A1-F6EECF244321}">
                <p14:modId xmlns:p14="http://schemas.microsoft.com/office/powerpoint/2010/main" val="413897141"/>
              </p:ext>
            </p:extLst>
          </p:nvPr>
        </p:nvGraphicFramePr>
        <p:xfrm>
          <a:off x="477210" y="1496698"/>
          <a:ext cx="11237580" cy="4347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9">
            <a:extLst>
              <a:ext uri="{FF2B5EF4-FFF2-40B4-BE49-F238E27FC236}">
                <a16:creationId xmlns:a16="http://schemas.microsoft.com/office/drawing/2014/main" id="{18CDBC21-1D17-446C-97AD-9C7E9AF66868}"/>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79633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6475615" y="286603"/>
            <a:ext cx="4680064" cy="1450757"/>
          </a:xfrm>
        </p:spPr>
        <p:txBody>
          <a:bodyPr vert="horz" lIns="91440" tIns="45720" rIns="91440" bIns="45720" rtlCol="0" anchor="b">
            <a:normAutofit/>
          </a:bodyPr>
          <a:lstStyle/>
          <a:p>
            <a:r>
              <a:rPr lang="en-US" sz="4800" dirty="0">
                <a:solidFill>
                  <a:schemeClr val="tx1">
                    <a:lumMod val="75000"/>
                    <a:lumOff val="25000"/>
                  </a:schemeClr>
                </a:solidFill>
              </a:rPr>
              <a:t>Benchmarking</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6475614" y="2108201"/>
            <a:ext cx="4680065" cy="3760891"/>
          </a:xfrm>
        </p:spPr>
        <p:txBody>
          <a:bodyPr vert="horz" lIns="0" tIns="45720" rIns="0" bIns="45720" rtlCol="0">
            <a:normAutofit/>
          </a:bodyPr>
          <a:lstStyle/>
          <a:p>
            <a:r>
              <a:rPr lang="en-US" dirty="0">
                <a:latin typeface="+mj-lt"/>
                <a:hlinkClick r:id="rId3">
                  <a:extLst>
                    <a:ext uri="{A12FA001-AC4F-418D-AE19-62706E023703}">
                      <ahyp:hlinkClr xmlns:ahyp="http://schemas.microsoft.com/office/drawing/2018/hyperlinkcolor" val="tx"/>
                    </a:ext>
                  </a:extLst>
                </a:hlinkClick>
              </a:rPr>
              <a:t>WearPalette.com</a:t>
            </a:r>
            <a:endParaRPr lang="en-US" dirty="0">
              <a:latin typeface="+mj-lt"/>
            </a:endParaRPr>
          </a:p>
        </p:txBody>
      </p:sp>
      <p:pic>
        <p:nvPicPr>
          <p:cNvPr id="20" name="Picture 19">
            <a:extLst>
              <a:ext uri="{FF2B5EF4-FFF2-40B4-BE49-F238E27FC236}">
                <a16:creationId xmlns:a16="http://schemas.microsoft.com/office/drawing/2014/main" id="{5E136D9B-446A-4863-B56C-C29B28FFA84E}"/>
              </a:ext>
            </a:extLst>
          </p:cNvPr>
          <p:cNvPicPr>
            <a:picLocks noChangeAspect="1"/>
          </p:cNvPicPr>
          <p:nvPr/>
        </p:nvPicPr>
        <p:blipFill>
          <a:blip r:embed="rId4"/>
          <a:stretch>
            <a:fillRect/>
          </a:stretch>
        </p:blipFill>
        <p:spPr>
          <a:xfrm>
            <a:off x="235965" y="2108211"/>
            <a:ext cx="5752201" cy="3760881"/>
          </a:xfrm>
          <a:prstGeom prst="rect">
            <a:avLst/>
          </a:prstGeom>
          <a:ln>
            <a:solidFill>
              <a:schemeClr val="accent1"/>
            </a:solidFill>
          </a:ln>
        </p:spPr>
      </p:pic>
      <p:sp>
        <p:nvSpPr>
          <p:cNvPr id="23" name="Content Placeholder 9">
            <a:extLst>
              <a:ext uri="{FF2B5EF4-FFF2-40B4-BE49-F238E27FC236}">
                <a16:creationId xmlns:a16="http://schemas.microsoft.com/office/drawing/2014/main" id="{AC28A71D-6B06-4E7F-97A4-4EAFB54D5468}"/>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180767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6475615" y="286603"/>
            <a:ext cx="4680064" cy="1450757"/>
          </a:xfrm>
        </p:spPr>
        <p:txBody>
          <a:bodyPr vert="horz" lIns="91440" tIns="45720" rIns="91440" bIns="45720" rtlCol="0" anchor="b">
            <a:normAutofit/>
          </a:bodyPr>
          <a:lstStyle/>
          <a:p>
            <a:r>
              <a:rPr lang="en-US" sz="4800" dirty="0">
                <a:solidFill>
                  <a:schemeClr val="tx1">
                    <a:lumMod val="75000"/>
                    <a:lumOff val="25000"/>
                  </a:schemeClr>
                </a:solidFill>
              </a:rPr>
              <a:t>Benchmarking</a:t>
            </a:r>
          </a:p>
        </p:txBody>
      </p: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6475614" y="2108201"/>
            <a:ext cx="4680065" cy="3760891"/>
          </a:xfrm>
        </p:spPr>
        <p:txBody>
          <a:bodyPr vert="horz" lIns="0" tIns="45720" rIns="0" bIns="45720" rtlCol="0">
            <a:normAutofit/>
          </a:bodyPr>
          <a:lstStyle/>
          <a:p>
            <a:r>
              <a:rPr lang="en-US" dirty="0">
                <a:latin typeface="+mj-lt"/>
                <a:hlinkClick r:id="rId3">
                  <a:extLst>
                    <a:ext uri="{A12FA001-AC4F-418D-AE19-62706E023703}">
                      <ahyp:hlinkClr xmlns:ahyp="http://schemas.microsoft.com/office/drawing/2018/hyperlinkcolor" val="tx"/>
                    </a:ext>
                  </a:extLst>
                </a:hlinkClick>
              </a:rPr>
              <a:t>WearPalette.com</a:t>
            </a:r>
            <a:endParaRPr lang="en-US" dirty="0">
              <a:latin typeface="+mj-lt"/>
            </a:endParaRPr>
          </a:p>
          <a:p>
            <a:r>
              <a:rPr lang="en-US" dirty="0">
                <a:latin typeface="+mj-lt"/>
                <a:hlinkClick r:id="rId4">
                  <a:extLst>
                    <a:ext uri="{A12FA001-AC4F-418D-AE19-62706E023703}">
                      <ahyp:hlinkClr xmlns:ahyp="http://schemas.microsoft.com/office/drawing/2018/hyperlinkcolor" val="tx"/>
                    </a:ext>
                  </a:extLst>
                </a:hlinkClick>
              </a:rPr>
              <a:t>"Towards color compatibility in fashion using machine learning", DIVA Portal, 2019</a:t>
            </a:r>
            <a:endParaRPr lang="en-US" dirty="0">
              <a:latin typeface="+mj-lt"/>
            </a:endParaRPr>
          </a:p>
        </p:txBody>
      </p:sp>
      <p:grpSp>
        <p:nvGrpSpPr>
          <p:cNvPr id="13" name="Group 12">
            <a:extLst>
              <a:ext uri="{FF2B5EF4-FFF2-40B4-BE49-F238E27FC236}">
                <a16:creationId xmlns:a16="http://schemas.microsoft.com/office/drawing/2014/main" id="{17E14605-476F-4669-8F85-DCB2B8FEBCE2}"/>
              </a:ext>
            </a:extLst>
          </p:cNvPr>
          <p:cNvGrpSpPr/>
          <p:nvPr/>
        </p:nvGrpSpPr>
        <p:grpSpPr>
          <a:xfrm>
            <a:off x="864523" y="153616"/>
            <a:ext cx="4680064" cy="6550768"/>
            <a:chOff x="149629" y="140977"/>
            <a:chExt cx="4337099" cy="6153687"/>
          </a:xfrm>
        </p:grpSpPr>
        <p:pic>
          <p:nvPicPr>
            <p:cNvPr id="5" name="Picture 4">
              <a:extLst>
                <a:ext uri="{FF2B5EF4-FFF2-40B4-BE49-F238E27FC236}">
                  <a16:creationId xmlns:a16="http://schemas.microsoft.com/office/drawing/2014/main" id="{4C7210C9-B3C4-44E4-881C-79D645E7C0F5}"/>
                </a:ext>
              </a:extLst>
            </p:cNvPr>
            <p:cNvPicPr>
              <a:picLocks noChangeAspect="1"/>
            </p:cNvPicPr>
            <p:nvPr/>
          </p:nvPicPr>
          <p:blipFill>
            <a:blip r:embed="rId5"/>
            <a:stretch>
              <a:fillRect/>
            </a:stretch>
          </p:blipFill>
          <p:spPr>
            <a:xfrm>
              <a:off x="162023" y="140977"/>
              <a:ext cx="4324705" cy="2308320"/>
            </a:xfrm>
            <a:prstGeom prst="rect">
              <a:avLst/>
            </a:prstGeom>
            <a:ln>
              <a:solidFill>
                <a:schemeClr val="accent1"/>
              </a:solidFill>
            </a:ln>
          </p:spPr>
        </p:pic>
        <p:pic>
          <p:nvPicPr>
            <p:cNvPr id="12" name="Picture 11">
              <a:extLst>
                <a:ext uri="{FF2B5EF4-FFF2-40B4-BE49-F238E27FC236}">
                  <a16:creationId xmlns:a16="http://schemas.microsoft.com/office/drawing/2014/main" id="{D7775E1D-0601-4EFD-95A2-D9DB2613D0BC}"/>
                </a:ext>
              </a:extLst>
            </p:cNvPr>
            <p:cNvPicPr>
              <a:picLocks noChangeAspect="1"/>
            </p:cNvPicPr>
            <p:nvPr/>
          </p:nvPicPr>
          <p:blipFill>
            <a:blip r:embed="rId6"/>
            <a:stretch>
              <a:fillRect/>
            </a:stretch>
          </p:blipFill>
          <p:spPr>
            <a:xfrm>
              <a:off x="149629" y="2562604"/>
              <a:ext cx="4337099" cy="3732060"/>
            </a:xfrm>
            <a:prstGeom prst="rect">
              <a:avLst/>
            </a:prstGeom>
            <a:ln>
              <a:solidFill>
                <a:schemeClr val="accent1"/>
              </a:solidFill>
            </a:ln>
          </p:spPr>
        </p:pic>
      </p:grpSp>
      <p:sp>
        <p:nvSpPr>
          <p:cNvPr id="23" name="Content Placeholder 9">
            <a:extLst>
              <a:ext uri="{FF2B5EF4-FFF2-40B4-BE49-F238E27FC236}">
                <a16:creationId xmlns:a16="http://schemas.microsoft.com/office/drawing/2014/main" id="{2771D0BB-D00E-4A6D-876F-48768AC1804E}"/>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99088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6475615" y="286603"/>
            <a:ext cx="4680064" cy="1450757"/>
          </a:xfrm>
        </p:spPr>
        <p:txBody>
          <a:bodyPr vert="horz" lIns="91440" tIns="45720" rIns="91440" bIns="45720" rtlCol="0" anchor="b">
            <a:normAutofit/>
          </a:bodyPr>
          <a:lstStyle/>
          <a:p>
            <a:r>
              <a:rPr lang="en-US" sz="4800" dirty="0">
                <a:solidFill>
                  <a:schemeClr val="tx1">
                    <a:lumMod val="75000"/>
                    <a:lumOff val="25000"/>
                  </a:schemeClr>
                </a:solidFill>
              </a:rPr>
              <a:t>Benchmarking</a:t>
            </a:r>
          </a:p>
        </p:txBody>
      </p: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6475614" y="2108201"/>
            <a:ext cx="4680065" cy="3760891"/>
          </a:xfrm>
        </p:spPr>
        <p:txBody>
          <a:bodyPr vert="horz" lIns="0" tIns="45720" rIns="0" bIns="45720" rtlCol="0">
            <a:normAutofit/>
          </a:bodyPr>
          <a:lstStyle/>
          <a:p>
            <a:r>
              <a:rPr lang="en-US" dirty="0">
                <a:latin typeface="+mj-lt"/>
                <a:hlinkClick r:id="rId3">
                  <a:extLst>
                    <a:ext uri="{A12FA001-AC4F-418D-AE19-62706E023703}">
                      <ahyp:hlinkClr xmlns:ahyp="http://schemas.microsoft.com/office/drawing/2018/hyperlinkcolor" val="tx"/>
                    </a:ext>
                  </a:extLst>
                </a:hlinkClick>
              </a:rPr>
              <a:t>WearPalette.com</a:t>
            </a:r>
            <a:endParaRPr lang="en-US" dirty="0">
              <a:latin typeface="+mj-lt"/>
            </a:endParaRPr>
          </a:p>
          <a:p>
            <a:r>
              <a:rPr lang="en-US" dirty="0">
                <a:latin typeface="+mj-lt"/>
                <a:hlinkClick r:id="rId4">
                  <a:extLst>
                    <a:ext uri="{A12FA001-AC4F-418D-AE19-62706E023703}">
                      <ahyp:hlinkClr xmlns:ahyp="http://schemas.microsoft.com/office/drawing/2018/hyperlinkcolor" val="tx"/>
                    </a:ext>
                  </a:extLst>
                </a:hlinkClick>
              </a:rPr>
              <a:t>"Towards color compatibility in fashion using machine learning", DIVA Portal, 2019</a:t>
            </a:r>
            <a:endParaRPr lang="en-US" dirty="0">
              <a:latin typeface="+mj-lt"/>
            </a:endParaRPr>
          </a:p>
          <a:p>
            <a:r>
              <a:rPr lang="en-US" dirty="0">
                <a:latin typeface="+mj-lt"/>
                <a:hlinkClick r:id="rId5">
                  <a:extLst>
                    <a:ext uri="{A12FA001-AC4F-418D-AE19-62706E023703}">
                      <ahyp:hlinkClr xmlns:ahyp="http://schemas.microsoft.com/office/drawing/2018/hyperlinkcolor" val="tx"/>
                    </a:ext>
                  </a:extLst>
                </a:hlinkClick>
              </a:rPr>
              <a:t>"MACHINE FASHION: An Artificial Intelligence Based Clothing Fashion Stylist", </a:t>
            </a:r>
            <a:r>
              <a:rPr lang="en-US" dirty="0" err="1">
                <a:latin typeface="+mj-lt"/>
                <a:hlinkClick r:id="rId5">
                  <a:extLst>
                    <a:ext uri="{A12FA001-AC4F-418D-AE19-62706E023703}">
                      <ahyp:hlinkClr xmlns:ahyp="http://schemas.microsoft.com/office/drawing/2018/hyperlinkcolor" val="tx"/>
                    </a:ext>
                  </a:extLst>
                </a:hlinkClick>
              </a:rPr>
              <a:t>Haosha</a:t>
            </a:r>
            <a:r>
              <a:rPr lang="en-US" dirty="0">
                <a:latin typeface="+mj-lt"/>
                <a:hlinkClick r:id="rId5">
                  <a:extLst>
                    <a:ext uri="{A12FA001-AC4F-418D-AE19-62706E023703}">
                      <ahyp:hlinkClr xmlns:ahyp="http://schemas.microsoft.com/office/drawing/2018/hyperlinkcolor" val="tx"/>
                    </a:ext>
                  </a:extLst>
                </a:hlinkClick>
              </a:rPr>
              <a:t> Wang, 2014</a:t>
            </a:r>
            <a:endParaRPr lang="en-US" dirty="0">
              <a:latin typeface="+mj-lt"/>
            </a:endParaRPr>
          </a:p>
        </p:txBody>
      </p:sp>
      <p:grpSp>
        <p:nvGrpSpPr>
          <p:cNvPr id="11" name="Group 10">
            <a:extLst>
              <a:ext uri="{FF2B5EF4-FFF2-40B4-BE49-F238E27FC236}">
                <a16:creationId xmlns:a16="http://schemas.microsoft.com/office/drawing/2014/main" id="{499F60E4-EA43-453B-915A-C8E7403A4EB6}"/>
              </a:ext>
            </a:extLst>
          </p:cNvPr>
          <p:cNvGrpSpPr/>
          <p:nvPr/>
        </p:nvGrpSpPr>
        <p:grpSpPr>
          <a:xfrm>
            <a:off x="623455" y="286603"/>
            <a:ext cx="5611090" cy="6224374"/>
            <a:chOff x="0" y="-37403"/>
            <a:chExt cx="4842867" cy="5027417"/>
          </a:xfrm>
        </p:grpSpPr>
        <p:pic>
          <p:nvPicPr>
            <p:cNvPr id="4" name="Picture 3">
              <a:extLst>
                <a:ext uri="{FF2B5EF4-FFF2-40B4-BE49-F238E27FC236}">
                  <a16:creationId xmlns:a16="http://schemas.microsoft.com/office/drawing/2014/main" id="{AFB0C349-08A7-4573-8A41-1418DC63F8C9}"/>
                </a:ext>
              </a:extLst>
            </p:cNvPr>
            <p:cNvPicPr>
              <a:picLocks noChangeAspect="1"/>
            </p:cNvPicPr>
            <p:nvPr/>
          </p:nvPicPr>
          <p:blipFill>
            <a:blip r:embed="rId6"/>
            <a:stretch>
              <a:fillRect/>
            </a:stretch>
          </p:blipFill>
          <p:spPr>
            <a:xfrm>
              <a:off x="0" y="1410786"/>
              <a:ext cx="4680065" cy="3579228"/>
            </a:xfrm>
            <a:prstGeom prst="rect">
              <a:avLst/>
            </a:prstGeom>
          </p:spPr>
        </p:pic>
        <p:pic>
          <p:nvPicPr>
            <p:cNvPr id="9" name="Picture 8">
              <a:extLst>
                <a:ext uri="{FF2B5EF4-FFF2-40B4-BE49-F238E27FC236}">
                  <a16:creationId xmlns:a16="http://schemas.microsoft.com/office/drawing/2014/main" id="{234D176C-467F-40F0-9320-81906D7332BF}"/>
                </a:ext>
              </a:extLst>
            </p:cNvPr>
            <p:cNvPicPr>
              <a:picLocks noChangeAspect="1"/>
            </p:cNvPicPr>
            <p:nvPr/>
          </p:nvPicPr>
          <p:blipFill>
            <a:blip r:embed="rId7"/>
            <a:stretch>
              <a:fillRect/>
            </a:stretch>
          </p:blipFill>
          <p:spPr>
            <a:xfrm>
              <a:off x="1" y="-37403"/>
              <a:ext cx="4842866" cy="1368179"/>
            </a:xfrm>
            <a:prstGeom prst="rect">
              <a:avLst/>
            </a:prstGeom>
          </p:spPr>
        </p:pic>
      </p:grpSp>
      <p:sp>
        <p:nvSpPr>
          <p:cNvPr id="23" name="Content Placeholder 9">
            <a:extLst>
              <a:ext uri="{FF2B5EF4-FFF2-40B4-BE49-F238E27FC236}">
                <a16:creationId xmlns:a16="http://schemas.microsoft.com/office/drawing/2014/main" id="{71819524-9330-4822-9332-B5229D93FE85}"/>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4001250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6475615" y="286603"/>
            <a:ext cx="4680064" cy="1450757"/>
          </a:xfrm>
        </p:spPr>
        <p:txBody>
          <a:bodyPr vert="horz" lIns="91440" tIns="45720" rIns="91440" bIns="45720" rtlCol="0" anchor="b">
            <a:normAutofit/>
          </a:bodyPr>
          <a:lstStyle/>
          <a:p>
            <a:r>
              <a:rPr lang="en-US" sz="4800" dirty="0">
                <a:solidFill>
                  <a:schemeClr val="tx1">
                    <a:lumMod val="75000"/>
                    <a:lumOff val="25000"/>
                  </a:schemeClr>
                </a:solidFill>
              </a:rPr>
              <a:t>Benchmarking</a:t>
            </a:r>
          </a:p>
        </p:txBody>
      </p: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6475614" y="2108200"/>
            <a:ext cx="4680065" cy="3993341"/>
          </a:xfrm>
        </p:spPr>
        <p:txBody>
          <a:bodyPr vert="horz" lIns="0" tIns="45720" rIns="0" bIns="45720" rtlCol="0">
            <a:normAutofit/>
          </a:bodyPr>
          <a:lstStyle/>
          <a:p>
            <a:r>
              <a:rPr lang="en-US" dirty="0">
                <a:latin typeface="+mj-lt"/>
                <a:hlinkClick r:id="rId3">
                  <a:extLst>
                    <a:ext uri="{A12FA001-AC4F-418D-AE19-62706E023703}">
                      <ahyp:hlinkClr xmlns:ahyp="http://schemas.microsoft.com/office/drawing/2018/hyperlinkcolor" val="tx"/>
                    </a:ext>
                  </a:extLst>
                </a:hlinkClick>
              </a:rPr>
              <a:t>WearPalette.com</a:t>
            </a:r>
            <a:endParaRPr lang="en-US" dirty="0">
              <a:latin typeface="+mj-lt"/>
            </a:endParaRPr>
          </a:p>
          <a:p>
            <a:r>
              <a:rPr lang="en-US" dirty="0">
                <a:latin typeface="+mj-lt"/>
                <a:hlinkClick r:id="rId4">
                  <a:extLst>
                    <a:ext uri="{A12FA001-AC4F-418D-AE19-62706E023703}">
                      <ahyp:hlinkClr xmlns:ahyp="http://schemas.microsoft.com/office/drawing/2018/hyperlinkcolor" val="tx"/>
                    </a:ext>
                  </a:extLst>
                </a:hlinkClick>
              </a:rPr>
              <a:t>"Towards color compatibility in fashion using machine learning", DIVA Portal, 2019</a:t>
            </a:r>
            <a:endParaRPr lang="en-US" dirty="0">
              <a:latin typeface="+mj-lt"/>
            </a:endParaRPr>
          </a:p>
          <a:p>
            <a:r>
              <a:rPr lang="en-US" dirty="0">
                <a:latin typeface="+mj-lt"/>
                <a:hlinkClick r:id="rId5">
                  <a:extLst>
                    <a:ext uri="{A12FA001-AC4F-418D-AE19-62706E023703}">
                      <ahyp:hlinkClr xmlns:ahyp="http://schemas.microsoft.com/office/drawing/2018/hyperlinkcolor" val="tx"/>
                    </a:ext>
                  </a:extLst>
                </a:hlinkClick>
              </a:rPr>
              <a:t>"MACHINE FASHION: An Artificial Intelligence Based Clothing Fashion Stylist", </a:t>
            </a:r>
            <a:r>
              <a:rPr lang="en-US" dirty="0" err="1">
                <a:latin typeface="+mj-lt"/>
                <a:hlinkClick r:id="rId5">
                  <a:extLst>
                    <a:ext uri="{A12FA001-AC4F-418D-AE19-62706E023703}">
                      <ahyp:hlinkClr xmlns:ahyp="http://schemas.microsoft.com/office/drawing/2018/hyperlinkcolor" val="tx"/>
                    </a:ext>
                  </a:extLst>
                </a:hlinkClick>
              </a:rPr>
              <a:t>Haosha</a:t>
            </a:r>
            <a:r>
              <a:rPr lang="en-US" dirty="0">
                <a:latin typeface="+mj-lt"/>
                <a:hlinkClick r:id="rId5">
                  <a:extLst>
                    <a:ext uri="{A12FA001-AC4F-418D-AE19-62706E023703}">
                      <ahyp:hlinkClr xmlns:ahyp="http://schemas.microsoft.com/office/drawing/2018/hyperlinkcolor" val="tx"/>
                    </a:ext>
                  </a:extLst>
                </a:hlinkClick>
              </a:rPr>
              <a:t> Wang, 2014</a:t>
            </a:r>
            <a:endParaRPr lang="en-US" dirty="0">
              <a:latin typeface="+mj-lt"/>
            </a:endParaRPr>
          </a:p>
          <a:p>
            <a:r>
              <a:rPr lang="en-US" dirty="0">
                <a:latin typeface="+mj-lt"/>
                <a:hlinkClick r:id="rId6">
                  <a:extLst>
                    <a:ext uri="{A12FA001-AC4F-418D-AE19-62706E023703}">
                      <ahyp:hlinkClr xmlns:ahyp="http://schemas.microsoft.com/office/drawing/2018/hyperlinkcolor" val="tx"/>
                    </a:ext>
                  </a:extLst>
                </a:hlinkClick>
              </a:rPr>
              <a:t>Deep Seasonal Color Analysis System (DSCAS), GitHub, 2022</a:t>
            </a:r>
            <a:endParaRPr lang="en-US" dirty="0">
              <a:latin typeface="+mj-lt"/>
            </a:endParaRPr>
          </a:p>
        </p:txBody>
      </p:sp>
      <p:grpSp>
        <p:nvGrpSpPr>
          <p:cNvPr id="18" name="Group 17">
            <a:extLst>
              <a:ext uri="{FF2B5EF4-FFF2-40B4-BE49-F238E27FC236}">
                <a16:creationId xmlns:a16="http://schemas.microsoft.com/office/drawing/2014/main" id="{FA3D7D14-9414-4DFF-9A96-66114B7BFE6E}"/>
              </a:ext>
            </a:extLst>
          </p:cNvPr>
          <p:cNvGrpSpPr/>
          <p:nvPr/>
        </p:nvGrpSpPr>
        <p:grpSpPr>
          <a:xfrm>
            <a:off x="698269" y="206504"/>
            <a:ext cx="4896197" cy="6444992"/>
            <a:chOff x="2019960" y="429633"/>
            <a:chExt cx="4076039" cy="5515007"/>
          </a:xfrm>
        </p:grpSpPr>
        <p:pic>
          <p:nvPicPr>
            <p:cNvPr id="8" name="Picture 7">
              <a:extLst>
                <a:ext uri="{FF2B5EF4-FFF2-40B4-BE49-F238E27FC236}">
                  <a16:creationId xmlns:a16="http://schemas.microsoft.com/office/drawing/2014/main" id="{F0DC2783-8216-4BE2-9C8F-BC324BE33E88}"/>
                </a:ext>
              </a:extLst>
            </p:cNvPr>
            <p:cNvPicPr>
              <a:picLocks noChangeAspect="1"/>
            </p:cNvPicPr>
            <p:nvPr/>
          </p:nvPicPr>
          <p:blipFill>
            <a:blip r:embed="rId7"/>
            <a:stretch>
              <a:fillRect/>
            </a:stretch>
          </p:blipFill>
          <p:spPr>
            <a:xfrm>
              <a:off x="2019993" y="429633"/>
              <a:ext cx="4065812" cy="1966180"/>
            </a:xfrm>
            <a:prstGeom prst="rect">
              <a:avLst/>
            </a:prstGeom>
            <a:ln>
              <a:solidFill>
                <a:schemeClr val="accent1"/>
              </a:solidFill>
            </a:ln>
          </p:spPr>
        </p:pic>
        <p:pic>
          <p:nvPicPr>
            <p:cNvPr id="14" name="Picture 13">
              <a:extLst>
                <a:ext uri="{FF2B5EF4-FFF2-40B4-BE49-F238E27FC236}">
                  <a16:creationId xmlns:a16="http://schemas.microsoft.com/office/drawing/2014/main" id="{F9756785-6B07-49C1-8FE5-7E9886AE0EA0}"/>
                </a:ext>
              </a:extLst>
            </p:cNvPr>
            <p:cNvPicPr>
              <a:picLocks noChangeAspect="1"/>
            </p:cNvPicPr>
            <p:nvPr/>
          </p:nvPicPr>
          <p:blipFill rotWithShape="1">
            <a:blip r:embed="rId8"/>
            <a:srcRect r="3114"/>
            <a:stretch/>
          </p:blipFill>
          <p:spPr>
            <a:xfrm>
              <a:off x="2019960" y="2529307"/>
              <a:ext cx="4076039" cy="1235753"/>
            </a:xfrm>
            <a:prstGeom prst="rect">
              <a:avLst/>
            </a:prstGeom>
            <a:ln>
              <a:solidFill>
                <a:schemeClr val="accent1"/>
              </a:solidFill>
            </a:ln>
          </p:spPr>
        </p:pic>
        <p:pic>
          <p:nvPicPr>
            <p:cNvPr id="16" name="Picture 15">
              <a:extLst>
                <a:ext uri="{FF2B5EF4-FFF2-40B4-BE49-F238E27FC236}">
                  <a16:creationId xmlns:a16="http://schemas.microsoft.com/office/drawing/2014/main" id="{3A532583-E13C-461A-985F-BBF650D60607}"/>
                </a:ext>
              </a:extLst>
            </p:cNvPr>
            <p:cNvPicPr>
              <a:picLocks noChangeAspect="1"/>
            </p:cNvPicPr>
            <p:nvPr/>
          </p:nvPicPr>
          <p:blipFill>
            <a:blip r:embed="rId9"/>
            <a:stretch>
              <a:fillRect/>
            </a:stretch>
          </p:blipFill>
          <p:spPr>
            <a:xfrm>
              <a:off x="2019960" y="3845070"/>
              <a:ext cx="4076039" cy="2099570"/>
            </a:xfrm>
            <a:prstGeom prst="rect">
              <a:avLst/>
            </a:prstGeom>
            <a:ln>
              <a:solidFill>
                <a:schemeClr val="accent1"/>
              </a:solidFill>
            </a:ln>
          </p:spPr>
        </p:pic>
      </p:grpSp>
      <p:sp>
        <p:nvSpPr>
          <p:cNvPr id="23" name="Content Placeholder 9">
            <a:extLst>
              <a:ext uri="{FF2B5EF4-FFF2-40B4-BE49-F238E27FC236}">
                <a16:creationId xmlns:a16="http://schemas.microsoft.com/office/drawing/2014/main" id="{27BCE5EA-31D6-4B2C-B5E2-6A9B8D4AE959}"/>
              </a:ext>
            </a:extLst>
          </p:cNvPr>
          <p:cNvSpPr txBox="1">
            <a:spLocks/>
          </p:cNvSpPr>
          <p:nvPr/>
        </p:nvSpPr>
        <p:spPr>
          <a:xfrm>
            <a:off x="131710" y="6510977"/>
            <a:ext cx="1098574" cy="255583"/>
          </a:xfrm>
          <a:prstGeom prst="rect">
            <a:avLst/>
          </a:prstGeom>
          <a:ln>
            <a:solidFill>
              <a:schemeClr val="bg1"/>
            </a:solidFill>
          </a:ln>
        </p:spPr>
        <p:txBody>
          <a:bodyPr vert="horz" lIns="0" tIns="45720" rIns="0" bIns="45720" numCol="2" rtlCol="0" anchor="ctr">
            <a:normAutofit fontScale="92500"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Font typeface="Wingdings" panose="05000000000000000000" pitchFamily="2" charset="2"/>
              <a:buNone/>
            </a:pPr>
            <a:r>
              <a:rPr lang="en-US" sz="1200" b="1" dirty="0"/>
              <a:t>  1. Intro</a:t>
            </a:r>
            <a:endParaRPr lang="en-US" sz="1050" dirty="0">
              <a:latin typeface="+mj-lt"/>
            </a:endParaRPr>
          </a:p>
        </p:txBody>
      </p:sp>
    </p:spTree>
    <p:extLst>
      <p:ext uri="{BB962C8B-B14F-4D97-AF65-F5344CB8AC3E}">
        <p14:creationId xmlns:p14="http://schemas.microsoft.com/office/powerpoint/2010/main" val="237299535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3.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company all hands presentation</Template>
  <TotalTime>0</TotalTime>
  <Words>9076</Words>
  <Application>Microsoft Office PowerPoint</Application>
  <PresentationFormat>Widescreen</PresentationFormat>
  <Paragraphs>874</Paragraphs>
  <Slides>39</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berkeleyMono</vt:lpstr>
      <vt:lpstr>Calibri</vt:lpstr>
      <vt:lpstr>Courier New</vt:lpstr>
      <vt:lpstr>fkGrotesk</vt:lpstr>
      <vt:lpstr>fkGroteskNeue</vt:lpstr>
      <vt:lpstr>Wingdings</vt:lpstr>
      <vt:lpstr>RetrospectVTI</vt:lpstr>
      <vt:lpstr>AI Stylist:  Analyzing Outfit Color Harmony Using Deep Learning</vt:lpstr>
      <vt:lpstr>Agenda</vt:lpstr>
      <vt:lpstr>WHY?</vt:lpstr>
      <vt:lpstr>WHAT?</vt:lpstr>
      <vt:lpstr>Motivation</vt:lpstr>
      <vt:lpstr>Benchmarking</vt:lpstr>
      <vt:lpstr>Benchmarking</vt:lpstr>
      <vt:lpstr>Benchmarking</vt:lpstr>
      <vt:lpstr>Benchmarking</vt:lpstr>
      <vt:lpstr>DESIGN</vt:lpstr>
      <vt:lpstr>Learning Models Architecture:  Learning Paradigms</vt:lpstr>
      <vt:lpstr>Learning Models Architecture:  Learning Paradigms</vt:lpstr>
      <vt:lpstr>PowerPoint Presentation</vt:lpstr>
      <vt:lpstr>Model YOLOv8 Segmentation</vt:lpstr>
      <vt:lpstr>Alternatives? Mask R-CNN!</vt:lpstr>
      <vt:lpstr>Model K-means for Color Detection</vt:lpstr>
      <vt:lpstr>Model K-means for Color Detection</vt:lpstr>
      <vt:lpstr>Color Theory Integration</vt:lpstr>
      <vt:lpstr>Color Matching Algorithm</vt:lpstr>
      <vt:lpstr>Data Mining &amp; Prep</vt:lpstr>
      <vt:lpstr>Data Mining &amp; Prep</vt:lpstr>
      <vt:lpstr>Data Mining &amp; Prep</vt:lpstr>
      <vt:lpstr>PowerPoint Presentation</vt:lpstr>
      <vt:lpstr>Training</vt:lpstr>
      <vt:lpstr>Color extraction model output</vt:lpstr>
      <vt:lpstr>PowerPoint Presentation</vt:lpstr>
      <vt:lpstr>DL Model  –  Training Metrics</vt:lpstr>
      <vt:lpstr>DL Model – Validation Metrics</vt:lpstr>
      <vt:lpstr>DL Model – Confusion Matrix</vt:lpstr>
      <vt:lpstr>Some examples of the final output</vt:lpstr>
      <vt:lpstr>Some examples of the final output</vt:lpstr>
      <vt:lpstr>Some examples of the final output</vt:lpstr>
      <vt:lpstr>Learnings</vt:lpstr>
      <vt:lpstr>Technical Challenges</vt:lpstr>
      <vt:lpstr>Course concepts applied</vt:lpstr>
      <vt:lpstr>Future Enhancements &amp; Applications</vt:lpstr>
      <vt:lpstr>Closing</vt:lpstr>
      <vt:lpstr>Conclusion &amp; Key Takeaways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2025-05-25T21:13:18Z</dcterms:created>
  <dcterms:modified xsi:type="dcterms:W3CDTF">2025-06-04T16:12:32Z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